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75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97"/>
    <a:srgbClr val="C22708"/>
    <a:srgbClr val="FF6600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17328-B46A-49B8-B718-2F0CFF5CC862}" type="datetimeFigureOut">
              <a:rPr lang="en-US" smtClean="0"/>
              <a:t>18-Mar-19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1A507-FBAF-4B44-8315-9FB947C4B9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9F74-D8BC-4FB7-84BA-BE03F53EAE19}" type="datetime1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2B55-5326-47E4-86CF-95863F97F76C}" type="datetime1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2CD3-B2B9-481C-A1C8-86480E069D47}" type="datetime1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E94-6B3A-4EC1-8DFD-BC62BBE98161}" type="datetime1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37C-B761-4D42-8B7B-0A73AC8418F4}" type="datetime1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0A7C-D796-43E1-A034-62302D16F38D}" type="datetime1">
              <a:rPr lang="en-US" smtClean="0"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6FAB-22DD-439D-82BB-5095DE317947}" type="datetime1">
              <a:rPr lang="en-US" smtClean="0"/>
              <a:t>18-Mar-19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0FD4-ECE6-461C-88B2-3AE195A29E26}" type="datetime1">
              <a:rPr lang="en-US" smtClean="0"/>
              <a:t>18-Mar-19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15D0-9C5D-463A-857F-C813D082BA78}" type="datetime1">
              <a:rPr lang="en-US" smtClean="0"/>
              <a:t>18-Mar-19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8600-32BB-4EF5-A315-FF35ADE818E2}" type="datetime1">
              <a:rPr lang="en-US" smtClean="0"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598E-2506-4FAB-A151-4170B64A4914}" type="datetime1">
              <a:rPr lang="en-US" smtClean="0"/>
              <a:t>18-Mar-19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FE5A-A637-4EC4-88E4-F5A6E6C55C68}" type="datetime1">
              <a:rPr lang="en-US" smtClean="0"/>
              <a:t>18-Mar-19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2597-022B-4163-B9F3-C6710E8EC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EXT2019-2.png"/>
          <p:cNvPicPr>
            <a:picLocks noChangeAspect="1"/>
          </p:cNvPicPr>
          <p:nvPr/>
        </p:nvPicPr>
        <p:blipFill>
          <a:blip r:embed="rId2" cstate="print">
            <a:lum bright="73000" contrast="-70000"/>
          </a:blip>
          <a:stretch>
            <a:fillRect/>
          </a:stretch>
        </p:blipFill>
        <p:spPr>
          <a:xfrm>
            <a:off x="228600" y="914400"/>
            <a:ext cx="8458200" cy="47585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Picture 5" descr="asean-thailand2019-2.png"/>
          <p:cNvPicPr>
            <a:picLocks noChangeAspect="1"/>
          </p:cNvPicPr>
          <p:nvPr/>
        </p:nvPicPr>
        <p:blipFill>
          <a:blip r:embed="rId3" cstate="print"/>
          <a:srcRect l="46667" t="21990" r="11667" b="9839"/>
          <a:stretch>
            <a:fillRect/>
          </a:stretch>
        </p:blipFill>
        <p:spPr>
          <a:xfrm>
            <a:off x="6781800" y="516636"/>
            <a:ext cx="2362200" cy="14645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EA68D04-1661-4BE1-8ECB-33AD916E0C72}"/>
              </a:ext>
            </a:extLst>
          </p:cNvPr>
          <p:cNvSpPr/>
          <p:nvPr/>
        </p:nvSpPr>
        <p:spPr>
          <a:xfrm>
            <a:off x="1143000" y="6096000"/>
            <a:ext cx="7010400" cy="23496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8" name="รูปภาพ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DA7CB50-0971-4D22-8DA7-D216B05B8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81600" y="973836"/>
            <a:ext cx="1380463" cy="328140"/>
          </a:xfrm>
          <a:prstGeom prst="rect">
            <a:avLst/>
          </a:prstGeom>
        </p:spPr>
      </p:pic>
      <p:pic>
        <p:nvPicPr>
          <p:cNvPr id="9" name="รูปภาพ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607A5C8-63AD-4581-AAAF-842D9F6A0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" y="592836"/>
            <a:ext cx="892736" cy="955194"/>
          </a:xfrm>
          <a:prstGeom prst="rect">
            <a:avLst/>
          </a:prstGeom>
        </p:spPr>
      </p:pic>
      <p:pic>
        <p:nvPicPr>
          <p:cNvPr id="10" name="รูปภาพ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8096582-FDA5-4E9E-A83E-8C4E5D8C41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 l="21878" t="9812" r="20556" b="14487"/>
          <a:stretch/>
        </p:blipFill>
        <p:spPr>
          <a:xfrm>
            <a:off x="4038600" y="592836"/>
            <a:ext cx="1104901" cy="971599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479862-28FD-4F44-AFF3-A8B5109076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rcRect t="16643" b="19081"/>
          <a:stretch/>
        </p:blipFill>
        <p:spPr>
          <a:xfrm>
            <a:off x="2514600" y="592837"/>
            <a:ext cx="1529332" cy="1007364"/>
          </a:xfrm>
          <a:prstGeom prst="rect">
            <a:avLst/>
          </a:prstGeom>
        </p:spPr>
      </p:pic>
      <p:pic>
        <p:nvPicPr>
          <p:cNvPr id="12" name="รูปภาพ 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8780D12-360E-4AD3-A1A8-77F406A150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00" y="592837"/>
            <a:ext cx="947114" cy="982948"/>
          </a:xfrm>
          <a:prstGeom prst="rect">
            <a:avLst/>
          </a:prstGeom>
        </p:spPr>
      </p:pic>
      <p:sp>
        <p:nvSpPr>
          <p:cNvPr id="13" name="กล่องข้อความ 1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9EEB268-1CF9-408B-AAEC-4939302999C2}"/>
              </a:ext>
            </a:extLst>
          </p:cNvPr>
          <p:cNvSpPr txBox="1"/>
          <p:nvPr/>
        </p:nvSpPr>
        <p:spPr>
          <a:xfrm>
            <a:off x="152400" y="2667001"/>
            <a:ext cx="8915400" cy="1447799"/>
          </a:xfrm>
          <a:prstGeom prst="rect">
            <a:avLst/>
          </a:prstGeom>
          <a:solidFill>
            <a:srgbClr val="FFFFFF">
              <a:alpha val="50196"/>
            </a:srgb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latinLnBrk="0" hangingPunct="1"/>
            <a:r>
              <a:rPr lang="en-US" sz="2800" b="1" dirty="0" err="1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Intercomparison</a:t>
            </a:r>
            <a:r>
              <a:rPr lang="en-US" sz="2800" b="1" dirty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on Personal </a:t>
            </a:r>
            <a:r>
              <a:rPr lang="en-US" sz="2800" b="1" dirty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Dose Equivalent (Hp(10</a:t>
            </a:r>
            <a:r>
              <a:rPr lang="en-US" sz="2800" b="1" dirty="0" smtClean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 algn="ctr" eaLnBrk="1" fontAlgn="auto" latinLnBrk="0" hangingPunct="1"/>
            <a:r>
              <a:rPr lang="en-US" sz="2800" b="1" dirty="0" smtClean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for Photon </a:t>
            </a:r>
            <a:r>
              <a:rPr lang="en-US" sz="2800" b="1" dirty="0" smtClean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fields </a:t>
            </a:r>
            <a:r>
              <a:rPr lang="en-US" sz="2800" b="1" dirty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for Individual </a:t>
            </a:r>
            <a:r>
              <a:rPr lang="en-US" sz="2800" b="1" dirty="0" smtClean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sz="2800" b="1" dirty="0">
                <a:solidFill>
                  <a:srgbClr val="C22708"/>
                </a:solidFill>
                <a:effectLst/>
                <a:latin typeface="Times New Roman" pitchFamily="18" charset="0"/>
                <a:cs typeface="Times New Roman" pitchFamily="18" charset="0"/>
              </a:rPr>
              <a:t>Service Laboratory in Southeast and East Asia Region</a:t>
            </a:r>
            <a:endParaRPr lang="en-US" sz="4400" b="1" dirty="0">
              <a:solidFill>
                <a:srgbClr val="C227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6316" y="5029200"/>
            <a:ext cx="221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Vithit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Pungkun</a:t>
            </a:r>
            <a:endParaRPr lang="en-US" sz="2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95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</a:t>
            </a:r>
            <a:r>
              <a:rPr lang="en-US" b="1" dirty="0" smtClean="0"/>
              <a:t>0.40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0.18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0.69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Cs-137</a:t>
            </a:r>
            <a:b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Low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Irradiation to the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X-ray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798637"/>
            <a:ext cx="3505200" cy="4297363"/>
          </a:xfrm>
          <a:solidFill>
            <a:srgbClr val="FFC197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1600" dirty="0" smtClean="0"/>
              <a:t>Constant potential, tungsten target X-ray tube</a:t>
            </a:r>
          </a:p>
          <a:p>
            <a:r>
              <a:rPr lang="it-IT" sz="1600" dirty="0" smtClean="0"/>
              <a:t>Beam </a:t>
            </a:r>
            <a:r>
              <a:rPr lang="it-IT" sz="1600" dirty="0" smtClean="0"/>
              <a:t>quality </a:t>
            </a:r>
            <a:r>
              <a:rPr lang="it-IT" sz="1600" dirty="0" smtClean="0"/>
              <a:t>120 kV, 10 </a:t>
            </a:r>
            <a:r>
              <a:rPr lang="it-IT" sz="1600" dirty="0" smtClean="0"/>
              <a:t>mA</a:t>
            </a:r>
          </a:p>
          <a:p>
            <a:r>
              <a:rPr lang="en-US" sz="1600" dirty="0" smtClean="0"/>
              <a:t>Water </a:t>
            </a:r>
            <a:r>
              <a:rPr lang="en-US" sz="1600" dirty="0" smtClean="0"/>
              <a:t>slab phantom 30 x 30 x 15 cm of water</a:t>
            </a:r>
          </a:p>
          <a:p>
            <a:r>
              <a:rPr lang="it-IT" sz="1600" dirty="0" smtClean="0"/>
              <a:t>Beam quality </a:t>
            </a:r>
            <a:r>
              <a:rPr lang="it-IT" sz="1600" dirty="0" smtClean="0"/>
              <a:t>N-120 </a:t>
            </a:r>
            <a:r>
              <a:rPr lang="it-IT" sz="1600" dirty="0" smtClean="0"/>
              <a:t>kV, 10 </a:t>
            </a:r>
            <a:r>
              <a:rPr lang="it-IT" sz="1600" dirty="0" smtClean="0"/>
              <a:t>mA</a:t>
            </a:r>
          </a:p>
          <a:p>
            <a:pPr>
              <a:buNone/>
            </a:pPr>
            <a:r>
              <a:rPr lang="en-US" sz="1600" dirty="0" smtClean="0"/>
              <a:t>	2.00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</a:t>
            </a:r>
            <a:r>
              <a:rPr lang="en-US" sz="1600" dirty="0" smtClean="0"/>
              <a:t>high dose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0.40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</a:t>
            </a:r>
            <a:r>
              <a:rPr lang="en-US" sz="1600" dirty="0" smtClean="0"/>
              <a:t>Low dose</a:t>
            </a:r>
          </a:p>
          <a:p>
            <a:r>
              <a:rPr lang="it-IT" sz="1600" dirty="0" smtClean="0"/>
              <a:t>Beam </a:t>
            </a:r>
            <a:r>
              <a:rPr lang="it-IT" sz="1600" dirty="0" smtClean="0"/>
              <a:t>quality N-80 </a:t>
            </a:r>
            <a:r>
              <a:rPr lang="it-IT" sz="1600" dirty="0" smtClean="0"/>
              <a:t>kV, 10 mA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4.00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high dose</a:t>
            </a:r>
          </a:p>
          <a:p>
            <a:pPr>
              <a:buNone/>
            </a:pPr>
            <a:r>
              <a:rPr lang="en-US" sz="1600" dirty="0" smtClean="0"/>
              <a:t>	0.40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Low dose</a:t>
            </a:r>
          </a:p>
          <a:p>
            <a:r>
              <a:rPr lang="it-IT" sz="1600" dirty="0" smtClean="0"/>
              <a:t>Beam quality </a:t>
            </a:r>
            <a:r>
              <a:rPr lang="it-IT" sz="1600" dirty="0" smtClean="0"/>
              <a:t>N-60 </a:t>
            </a:r>
            <a:r>
              <a:rPr lang="it-IT" sz="1600" dirty="0" smtClean="0"/>
              <a:t>kV, 10 mA</a:t>
            </a:r>
          </a:p>
          <a:p>
            <a:pPr>
              <a:buNone/>
            </a:pPr>
            <a:r>
              <a:rPr lang="en-US" sz="1600" dirty="0" smtClean="0"/>
              <a:t>	2.00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high dose</a:t>
            </a:r>
          </a:p>
          <a:p>
            <a:pPr>
              <a:buNone/>
            </a:pPr>
            <a:r>
              <a:rPr lang="en-US" sz="1600" dirty="0" smtClean="0"/>
              <a:t>	0.40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Low </a:t>
            </a:r>
            <a:r>
              <a:rPr lang="en-US" sz="1600" dirty="0" smtClean="0"/>
              <a:t>dose</a:t>
            </a:r>
            <a:endParaRPr lang="en-US" sz="1600" dirty="0" smtClean="0"/>
          </a:p>
          <a:p>
            <a:r>
              <a:rPr lang="en-US" sz="1600" dirty="0" smtClean="0"/>
              <a:t>Traceability</a:t>
            </a:r>
            <a:r>
              <a:rPr lang="en-US" sz="1600" dirty="0" smtClean="0"/>
              <a:t>: </a:t>
            </a:r>
            <a:r>
              <a:rPr lang="en-US" sz="1600" dirty="0" smtClean="0"/>
              <a:t>IAEA</a:t>
            </a:r>
            <a:endParaRPr lang="en-US" sz="1600" dirty="0"/>
          </a:p>
        </p:txBody>
      </p:sp>
      <p:sp>
        <p:nvSpPr>
          <p:cNvPr id="4" name="Trapezoid 3"/>
          <p:cNvSpPr/>
          <p:nvPr/>
        </p:nvSpPr>
        <p:spPr>
          <a:xfrm>
            <a:off x="457200" y="3200400"/>
            <a:ext cx="1066800" cy="1981200"/>
          </a:xfrm>
          <a:prstGeom prst="trapezoid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3810000"/>
            <a:ext cx="31242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3200400"/>
            <a:ext cx="457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0600" y="5410200"/>
            <a:ext cx="32766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3810000"/>
            <a:ext cx="0" cy="1524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810000"/>
            <a:ext cx="0" cy="1524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91000" y="3581400"/>
            <a:ext cx="76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1600" y="3200400"/>
            <a:ext cx="1350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Cs-137 source</a:t>
            </a:r>
            <a:endParaRPr lang="en-US" sz="1600" dirty="0"/>
          </a:p>
        </p:txBody>
      </p:sp>
      <p:grpSp>
        <p:nvGrpSpPr>
          <p:cNvPr id="5" name="Group 22"/>
          <p:cNvGrpSpPr/>
          <p:nvPr/>
        </p:nvGrpSpPr>
        <p:grpSpPr>
          <a:xfrm>
            <a:off x="838200" y="3733800"/>
            <a:ext cx="304800" cy="228600"/>
            <a:chOff x="533400" y="1676400"/>
            <a:chExt cx="304800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85800" y="1676400"/>
              <a:ext cx="0" cy="228600"/>
            </a:xfrm>
            <a:prstGeom prst="line">
              <a:avLst/>
            </a:prstGeom>
            <a:ln w="19050">
              <a:solidFill>
                <a:srgbClr val="C22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33400" y="1752600"/>
              <a:ext cx="304800" cy="0"/>
            </a:xfrm>
            <a:prstGeom prst="line">
              <a:avLst/>
            </a:prstGeom>
            <a:ln w="19050">
              <a:solidFill>
                <a:srgbClr val="C22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114800" y="266700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 cm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373380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30cm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502920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100cm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67200" y="30480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76800" y="32004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72375" y="3962400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Personal dosimeters</a:t>
            </a:r>
            <a:endParaRPr lang="en-US" sz="1600" dirty="0"/>
          </a:p>
        </p:txBody>
      </p:sp>
      <p:sp>
        <p:nvSpPr>
          <p:cNvPr id="21" name="Flowchart: Direct Access Storage 20"/>
          <p:cNvSpPr/>
          <p:nvPr/>
        </p:nvSpPr>
        <p:spPr>
          <a:xfrm>
            <a:off x="1066800" y="1981200"/>
            <a:ext cx="457200" cy="2057400"/>
          </a:xfrm>
          <a:prstGeom prst="flowChartMagneticDrum">
            <a:avLst/>
          </a:prstGeom>
          <a:solidFill>
            <a:schemeClr val="bg1">
              <a:lumMod val="85000"/>
              <a:alpha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X-ray beam N-120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at high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2</a:t>
            </a:r>
            <a:r>
              <a:rPr lang="en-US" b="1" dirty="0" smtClean="0"/>
              <a:t>.00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1.23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3.11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572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X-ray beam N-120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at low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</a:t>
            </a:r>
            <a:r>
              <a:rPr lang="en-US" b="1" dirty="0" smtClean="0"/>
              <a:t>0.40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0.18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0.69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572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X-ray beam N-80 at high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01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</a:t>
            </a:r>
            <a:r>
              <a:rPr lang="en-US" b="1" dirty="0" smtClean="0"/>
              <a:t>4.00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2.56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6.12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7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X-ray beam N-80 at low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</a:t>
            </a:r>
            <a:r>
              <a:rPr lang="en-US" b="1" dirty="0" smtClean="0"/>
              <a:t>0.40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0.18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0.69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X-ray beam N-60 at high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2</a:t>
            </a:r>
            <a:r>
              <a:rPr lang="en-US" b="1" dirty="0" smtClean="0"/>
              <a:t>.00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1.23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3.11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X-ray beam N-60 at low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01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</a:t>
            </a:r>
            <a:r>
              <a:rPr lang="en-US" b="1" dirty="0" smtClean="0"/>
              <a:t>0.40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0.18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0.69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3884" y="2347115"/>
            <a:ext cx="5008866" cy="1894362"/>
          </a:xfrm>
        </p:spPr>
        <p:txBody>
          <a:bodyPr/>
          <a:lstStyle/>
          <a:p>
            <a:r>
              <a:rPr lang="en-US" b="1" dirty="0"/>
              <a:t>Thank you for your attention</a:t>
            </a:r>
          </a:p>
        </p:txBody>
      </p:sp>
      <p:pic>
        <p:nvPicPr>
          <p:cNvPr id="1026" name="Picture 2" descr="http://fineflockthai.com/imageupload/10628/sawasd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284" y="2956715"/>
            <a:ext cx="756084" cy="131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7"/>
          <p:cNvGrpSpPr/>
          <p:nvPr/>
        </p:nvGrpSpPr>
        <p:grpSpPr>
          <a:xfrm>
            <a:off x="4691954" y="6324600"/>
            <a:ext cx="3461446" cy="557872"/>
            <a:chOff x="4691954" y="6324600"/>
            <a:chExt cx="3461446" cy="55787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9889DFF-DD28-1D49-8CC9-82146E530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6324600"/>
              <a:ext cx="533400" cy="5578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8117E47-63AB-6946-A4FB-90403C079C28}"/>
                </a:ext>
              </a:extLst>
            </p:cNvPr>
            <p:cNvSpPr txBox="1"/>
            <p:nvPr/>
          </p:nvSpPr>
          <p:spPr>
            <a:xfrm>
              <a:off x="4691954" y="6400800"/>
              <a:ext cx="2928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Forte" pitchFamily="66" charset="0"/>
                </a:rPr>
                <a:t>Office of Atoms for Peace</a:t>
              </a:r>
            </a:p>
          </p:txBody>
        </p:sp>
      </p:grpSp>
      <p:pic>
        <p:nvPicPr>
          <p:cNvPr id="11" name="Picture 2" descr="http://fineflockthai.com/imageupload/10628/sawasd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80684" y="2971800"/>
            <a:ext cx="767916" cy="131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sean-thailand2019-2.png"/>
          <p:cNvPicPr>
            <a:picLocks noChangeAspect="1"/>
          </p:cNvPicPr>
          <p:nvPr/>
        </p:nvPicPr>
        <p:blipFill>
          <a:blip r:embed="rId4" cstate="print"/>
          <a:srcRect l="46667" t="21990" r="11667" b="9839"/>
          <a:stretch>
            <a:fillRect/>
          </a:stretch>
        </p:blipFill>
        <p:spPr>
          <a:xfrm>
            <a:off x="533400" y="381000"/>
            <a:ext cx="2362200" cy="146456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Participants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Countries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22 Laboratories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22 Sets of dosimeter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27 Readers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27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ets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 results submitted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Timeframes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6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Timeframes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Activities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Official announcement and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of participation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participants send the dosimeters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OAP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Irradiation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 of irradiated dosimeters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r>
                        <a:rPr lang="en-US" baseline="0" dirty="0" smtClean="0"/>
                        <a:t>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Participants report the result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OAP evaluate the 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articipants’ reports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 Workshop &amp; Finalization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Exercise Report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Dosimeters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20181219_1145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Assessment Methodology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IAEA General Safety Guide on Occupational Radiation Protection (GSG-7):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1400" dirty="0" smtClean="0"/>
              <a:t>M </a:t>
            </a:r>
            <a:r>
              <a:rPr lang="en-US" sz="2400" dirty="0" smtClean="0"/>
              <a:t>is the net dose measured by the participant</a:t>
            </a:r>
          </a:p>
          <a:p>
            <a:r>
              <a:rPr lang="en-US" sz="2400" dirty="0" smtClean="0"/>
              <a:t>H</a:t>
            </a:r>
            <a:r>
              <a:rPr lang="en-US" sz="18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/>
              <a:t>is the </a:t>
            </a:r>
            <a:r>
              <a:rPr lang="en-US" sz="2400" dirty="0" err="1" smtClean="0"/>
              <a:t>exposured</a:t>
            </a:r>
            <a:r>
              <a:rPr lang="en-US" sz="2400" dirty="0" smtClean="0"/>
              <a:t> </a:t>
            </a:r>
            <a:r>
              <a:rPr lang="en-US" sz="2400" dirty="0" smtClean="0"/>
              <a:t>dose</a:t>
            </a:r>
          </a:p>
          <a:p>
            <a:r>
              <a:rPr lang="en-US" sz="2400" dirty="0" smtClean="0"/>
              <a:t>H</a:t>
            </a:r>
            <a:r>
              <a:rPr lang="en-US" sz="18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smtClean="0"/>
              <a:t>is the lowest dose that needs to be measured</a:t>
            </a:r>
          </a:p>
          <a:p>
            <a:pPr lvl="1"/>
            <a:r>
              <a:rPr lang="en-US" sz="2000" dirty="0" smtClean="0"/>
              <a:t>H0 is taken to be 0.08 </a:t>
            </a:r>
            <a:r>
              <a:rPr lang="en-US" sz="2000" dirty="0" err="1" smtClean="0"/>
              <a:t>mSv</a:t>
            </a:r>
            <a:endParaRPr lang="en-US" sz="2000" dirty="0" smtClean="0"/>
          </a:p>
          <a:p>
            <a:pPr lvl="1"/>
            <a:r>
              <a:rPr lang="en-US" sz="2000" dirty="0" smtClean="0"/>
              <a:t>Value </a:t>
            </a:r>
            <a:r>
              <a:rPr lang="en-US" sz="2000" dirty="0" smtClean="0"/>
              <a:t>for monthly measurement regime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 smtClean="0"/>
              <a:t>restrictive limits</a:t>
            </a:r>
            <a:endParaRPr lang="en-US" sz="20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6185" y="2590800"/>
            <a:ext cx="4732215" cy="5334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1" y="2667000"/>
            <a:ext cx="990599" cy="3048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OAP Secondary Standard</a:t>
            </a:r>
            <a:b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Dosimetry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 Laboratory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5715000" cy="3733800"/>
          </a:xfr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Secondary standards </a:t>
            </a:r>
            <a:r>
              <a:rPr lang="en-US" sz="2400" dirty="0" smtClean="0"/>
              <a:t>for the </a:t>
            </a:r>
            <a:r>
              <a:rPr lang="en-US" sz="2400" dirty="0" err="1" smtClean="0"/>
              <a:t>dosimetry</a:t>
            </a:r>
            <a:r>
              <a:rPr lang="en-US" sz="2400" dirty="0" smtClean="0"/>
              <a:t> </a:t>
            </a:r>
            <a:r>
              <a:rPr lang="en-US" sz="2400" dirty="0" smtClean="0"/>
              <a:t>of </a:t>
            </a:r>
          </a:p>
          <a:p>
            <a:pPr>
              <a:buNone/>
            </a:pPr>
            <a:r>
              <a:rPr lang="en-US" sz="2400" dirty="0" smtClean="0"/>
              <a:t>ionization </a:t>
            </a:r>
            <a:r>
              <a:rPr lang="en-US" sz="2400" dirty="0" smtClean="0"/>
              <a:t>radiation for </a:t>
            </a:r>
            <a:r>
              <a:rPr lang="en-US" sz="2400" dirty="0" smtClean="0"/>
              <a:t>Thailand</a:t>
            </a:r>
            <a:endParaRPr lang="en-US" sz="2400" dirty="0" smtClean="0"/>
          </a:p>
          <a:p>
            <a:r>
              <a:rPr lang="en-US" sz="2400" dirty="0" smtClean="0"/>
              <a:t>Calibration </a:t>
            </a:r>
            <a:r>
              <a:rPr lang="en-US" sz="2400" dirty="0" smtClean="0"/>
              <a:t>and Measurement Capabilities</a:t>
            </a:r>
          </a:p>
          <a:p>
            <a:pPr>
              <a:buNone/>
            </a:pPr>
            <a:r>
              <a:rPr lang="en-US" sz="2400" dirty="0" smtClean="0"/>
              <a:t>(CMCs) and comparison results are listed in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APMP </a:t>
            </a:r>
            <a:r>
              <a:rPr lang="en-US" sz="2400" dirty="0" smtClean="0"/>
              <a:t>Key Comparison Database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Accredited against ISO Standard 17025 to</a:t>
            </a:r>
          </a:p>
          <a:p>
            <a:pPr>
              <a:buNone/>
            </a:pPr>
            <a:r>
              <a:rPr lang="en-US" sz="2400" dirty="0" smtClean="0"/>
              <a:t>provide exposures of personal </a:t>
            </a:r>
            <a:r>
              <a:rPr lang="en-US" sz="2400" dirty="0" err="1" smtClean="0"/>
              <a:t>dosemeters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traceable to the </a:t>
            </a:r>
            <a:r>
              <a:rPr lang="en-US" sz="2400" dirty="0" smtClean="0"/>
              <a:t>NMIJ standard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240780" y="2209800"/>
            <a:ext cx="2750820" cy="28956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Irradiation to the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Cs-137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798637"/>
            <a:ext cx="3505200" cy="4297363"/>
          </a:xfrm>
          <a:solidFill>
            <a:srgbClr val="FFC197">
              <a:alpha val="50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Direct </a:t>
            </a:r>
            <a:r>
              <a:rPr lang="en-US" sz="1600" dirty="0" smtClean="0"/>
              <a:t>Protection level Cs beam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• Distance </a:t>
            </a:r>
            <a:r>
              <a:rPr lang="en-US" sz="1600" dirty="0" smtClean="0"/>
              <a:t>41m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• Beam diameter </a:t>
            </a:r>
            <a:r>
              <a:rPr lang="en-US" sz="1600" dirty="0" smtClean="0"/>
              <a:t>30 </a:t>
            </a:r>
            <a:r>
              <a:rPr lang="en-US" sz="1600" dirty="0" smtClean="0"/>
              <a:t>cm</a:t>
            </a:r>
          </a:p>
          <a:p>
            <a:pPr>
              <a:buNone/>
            </a:pPr>
            <a:r>
              <a:rPr lang="sv-SE" sz="1600" dirty="0" smtClean="0"/>
              <a:t>• </a:t>
            </a:r>
            <a:r>
              <a:rPr lang="sv-SE" sz="1600" dirty="0" smtClean="0"/>
              <a:t>slab </a:t>
            </a:r>
            <a:r>
              <a:rPr lang="sv-SE" sz="1600" dirty="0" smtClean="0"/>
              <a:t>phantom 30 x 30 x 15 cm</a:t>
            </a:r>
          </a:p>
          <a:p>
            <a:pPr>
              <a:buNone/>
            </a:pPr>
            <a:r>
              <a:rPr lang="en-US" sz="1600" dirty="0" smtClean="0"/>
              <a:t>• </a:t>
            </a:r>
            <a:r>
              <a:rPr lang="en-US" sz="1600" dirty="0" smtClean="0"/>
              <a:t>Nominal Hp(10) rate of 35 </a:t>
            </a:r>
            <a:r>
              <a:rPr lang="en-US" sz="1600" dirty="0" err="1" smtClean="0"/>
              <a:t>μSv</a:t>
            </a:r>
            <a:r>
              <a:rPr lang="en-US" sz="1600" dirty="0" smtClean="0"/>
              <a:t>/s</a:t>
            </a:r>
          </a:p>
          <a:p>
            <a:pPr>
              <a:buNone/>
            </a:pPr>
            <a:r>
              <a:rPr lang="en-US" sz="1600" dirty="0" smtClean="0"/>
              <a:t>• Conversion from air </a:t>
            </a:r>
            <a:r>
              <a:rPr lang="en-US" sz="1600" dirty="0" err="1" smtClean="0"/>
              <a:t>kerma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– 1.21 </a:t>
            </a:r>
            <a:r>
              <a:rPr lang="en-US" sz="1600" dirty="0" err="1" smtClean="0"/>
              <a:t>Sv</a:t>
            </a:r>
            <a:r>
              <a:rPr lang="en-US" sz="1600" dirty="0" smtClean="0"/>
              <a:t>/</a:t>
            </a:r>
            <a:r>
              <a:rPr lang="en-US" sz="1600" dirty="0" err="1" smtClean="0"/>
              <a:t>Gy</a:t>
            </a:r>
            <a:r>
              <a:rPr lang="en-US" sz="1600" dirty="0" smtClean="0"/>
              <a:t> at 0°</a:t>
            </a:r>
          </a:p>
          <a:p>
            <a:pPr>
              <a:buNone/>
            </a:pPr>
            <a:r>
              <a:rPr lang="en-US" sz="1400" dirty="0" err="1" smtClean="0"/>
              <a:t>Ref.Safety</a:t>
            </a:r>
            <a:r>
              <a:rPr lang="en-US" sz="1400" dirty="0" smtClean="0"/>
              <a:t> Reports Series No.16 page 61 </a:t>
            </a:r>
            <a:endParaRPr lang="en-US" sz="1400" dirty="0" smtClean="0"/>
          </a:p>
          <a:p>
            <a:pPr>
              <a:buNone/>
            </a:pPr>
            <a:r>
              <a:rPr lang="en-US" sz="1600" dirty="0" smtClean="0"/>
              <a:t>• </a:t>
            </a:r>
            <a:r>
              <a:rPr lang="en-US" sz="1600" dirty="0" smtClean="0"/>
              <a:t>Hp(10) delivered:</a:t>
            </a:r>
          </a:p>
          <a:p>
            <a:pPr>
              <a:buNone/>
            </a:pPr>
            <a:r>
              <a:rPr lang="en-US" sz="1600" dirty="0" smtClean="0"/>
              <a:t>	– 3.00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</a:t>
            </a:r>
            <a:r>
              <a:rPr lang="en-US" sz="1600" dirty="0" smtClean="0"/>
              <a:t> high dose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– 0.40 </a:t>
            </a:r>
            <a:r>
              <a:rPr lang="en-US" sz="1600" dirty="0" err="1" smtClean="0"/>
              <a:t>mSv</a:t>
            </a:r>
            <a:r>
              <a:rPr lang="en-US" sz="1600" dirty="0" smtClean="0"/>
              <a:t> at  </a:t>
            </a:r>
            <a:r>
              <a:rPr lang="en-US" sz="1600" dirty="0" smtClean="0"/>
              <a:t>low dose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• relative </a:t>
            </a:r>
            <a:r>
              <a:rPr lang="en-US" sz="1600" dirty="0" smtClean="0"/>
              <a:t>uncertainty (k=2): </a:t>
            </a:r>
            <a:r>
              <a:rPr lang="en-US" sz="1600" dirty="0" smtClean="0"/>
              <a:t>5%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• Traceability: 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A6  Ionization Chamber </a:t>
            </a:r>
            <a:r>
              <a:rPr lang="en-US" sz="1600" dirty="0" smtClean="0"/>
              <a:t>calibrated at </a:t>
            </a:r>
            <a:r>
              <a:rPr lang="en-US" sz="1600" dirty="0" smtClean="0"/>
              <a:t>Cs-137 from NMIJ primary standard</a:t>
            </a:r>
            <a:endParaRPr lang="en-US" sz="1600" dirty="0"/>
          </a:p>
        </p:txBody>
      </p:sp>
      <p:sp>
        <p:nvSpPr>
          <p:cNvPr id="4" name="Trapezoid 3"/>
          <p:cNvSpPr/>
          <p:nvPr/>
        </p:nvSpPr>
        <p:spPr>
          <a:xfrm>
            <a:off x="457200" y="2819400"/>
            <a:ext cx="1066800" cy="1981200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solidFill>
              <a:srgbClr val="C22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3429000"/>
            <a:ext cx="31242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2819400"/>
            <a:ext cx="457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0600" y="5029200"/>
            <a:ext cx="32766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3429000"/>
            <a:ext cx="0" cy="1524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429000"/>
            <a:ext cx="0" cy="1524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91000" y="3200400"/>
            <a:ext cx="76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1600" y="2819400"/>
            <a:ext cx="1350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Cs-137 source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2800"/>
            <a:ext cx="304800" cy="228600"/>
            <a:chOff x="533400" y="1676400"/>
            <a:chExt cx="304800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85800" y="1676400"/>
              <a:ext cx="0" cy="228600"/>
            </a:xfrm>
            <a:prstGeom prst="line">
              <a:avLst/>
            </a:prstGeom>
            <a:ln w="19050">
              <a:solidFill>
                <a:srgbClr val="C22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33400" y="1752600"/>
              <a:ext cx="304800" cy="0"/>
            </a:xfrm>
            <a:prstGeom prst="line">
              <a:avLst/>
            </a:prstGeom>
            <a:ln w="19050">
              <a:solidFill>
                <a:srgbClr val="C22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114800" y="228600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 cm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3242846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30cm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464820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100cm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67200" y="266700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76800" y="28194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72375" y="3581400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Personal dosimeters</a:t>
            </a:r>
            <a:endParaRPr lang="en-US" sz="16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Irradiation to the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Cs-137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Beam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20181219_113113.jpg"/>
          <p:cNvPicPr>
            <a:picLocks noChangeAspect="1"/>
          </p:cNvPicPr>
          <p:nvPr/>
        </p:nvPicPr>
        <p:blipFill>
          <a:blip r:embed="rId2" cstate="print"/>
          <a:srcRect l="17372" r="19823" b="9502"/>
          <a:stretch>
            <a:fillRect/>
          </a:stretch>
        </p:blipFill>
        <p:spPr>
          <a:xfrm>
            <a:off x="5181600" y="1447800"/>
            <a:ext cx="3124200" cy="2532230"/>
          </a:xfrm>
          <a:prstGeom prst="rect">
            <a:avLst/>
          </a:prstGeom>
        </p:spPr>
      </p:pic>
      <p:pic>
        <p:nvPicPr>
          <p:cNvPr id="7" name="Picture 6" descr="20181219_113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114800"/>
            <a:ext cx="4114800" cy="2314575"/>
          </a:xfrm>
          <a:prstGeom prst="rect">
            <a:avLst/>
          </a:prstGeom>
        </p:spPr>
      </p:pic>
      <p:pic>
        <p:nvPicPr>
          <p:cNvPr id="8" name="Picture 7" descr="20181219_114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447800"/>
            <a:ext cx="4419600" cy="248602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Measurement of Exposure to 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Cs-137</a:t>
            </a:r>
            <a:b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High dose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Exposure: </a:t>
            </a:r>
            <a:r>
              <a:rPr lang="en-US" b="1" dirty="0" smtClean="0"/>
              <a:t>3.00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Lower Limit: </a:t>
            </a:r>
            <a:r>
              <a:rPr lang="en-US" b="1" dirty="0" smtClean="0"/>
              <a:t>1.90 </a:t>
            </a:r>
            <a:r>
              <a:rPr lang="en-US" b="1" dirty="0" err="1" smtClean="0"/>
              <a:t>mSv</a:t>
            </a:r>
            <a:endParaRPr lang="en-US" b="1" dirty="0" smtClean="0"/>
          </a:p>
          <a:p>
            <a:r>
              <a:rPr lang="en-US" b="1" dirty="0" smtClean="0"/>
              <a:t>Upper Limit: </a:t>
            </a:r>
            <a:r>
              <a:rPr lang="en-US" b="1" dirty="0" smtClean="0"/>
              <a:t>4.61 </a:t>
            </a:r>
            <a:r>
              <a:rPr lang="en-US" b="1" dirty="0" err="1" smtClean="0"/>
              <a:t>mSv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2597-022B-4163-B9F3-C6710E8EC5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526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Participants</vt:lpstr>
      <vt:lpstr>Timeframes</vt:lpstr>
      <vt:lpstr>Dosimeters</vt:lpstr>
      <vt:lpstr>Assessment Methodology</vt:lpstr>
      <vt:lpstr>OAP Secondary Standard Dosimetry Laboratory</vt:lpstr>
      <vt:lpstr>Irradiation to the Cs-137 Beam</vt:lpstr>
      <vt:lpstr>Irradiation to the Cs-137 Beam</vt:lpstr>
      <vt:lpstr>Measurement of Exposure to the Cs-137 High dose</vt:lpstr>
      <vt:lpstr>Measurement of Exposure to the Cs-137 Low dose</vt:lpstr>
      <vt:lpstr>Irradiation to the X-ray Beam</vt:lpstr>
      <vt:lpstr>Measurement of Exposure to the X-ray beam N-120 at high dose</vt:lpstr>
      <vt:lpstr>Measurement of Exposure to the X-ray beam N-120 at low dose</vt:lpstr>
      <vt:lpstr>Measurement of Exposure to the X-ray beam N-80 at high dose</vt:lpstr>
      <vt:lpstr>Measurement of Exposure to the X-ray beam N-80 at low dose</vt:lpstr>
      <vt:lpstr>Measurement of Exposure to the X-ray beam N-60 at high dose</vt:lpstr>
      <vt:lpstr>Measurement of Exposure to the X-ray beam N-60 at low dose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kaowpoon</dc:creator>
  <cp:lastModifiedBy>kaowpoon</cp:lastModifiedBy>
  <cp:revision>56</cp:revision>
  <dcterms:created xsi:type="dcterms:W3CDTF">2019-03-17T09:22:34Z</dcterms:created>
  <dcterms:modified xsi:type="dcterms:W3CDTF">2019-03-18T16:38:30Z</dcterms:modified>
</cp:coreProperties>
</file>