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4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5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76" r:id="rId3"/>
    <p:sldId id="256" r:id="rId4"/>
    <p:sldId id="372" r:id="rId5"/>
    <p:sldId id="269" r:id="rId6"/>
    <p:sldId id="257" r:id="rId7"/>
    <p:sldId id="259" r:id="rId8"/>
    <p:sldId id="264" r:id="rId9"/>
    <p:sldId id="265" r:id="rId10"/>
    <p:sldId id="267" r:id="rId11"/>
    <p:sldId id="263" r:id="rId12"/>
    <p:sldId id="270" r:id="rId13"/>
    <p:sldId id="261" r:id="rId14"/>
    <p:sldId id="272" r:id="rId15"/>
    <p:sldId id="273" r:id="rId16"/>
    <p:sldId id="274" r:id="rId17"/>
    <p:sldId id="275" r:id="rId18"/>
    <p:sldId id="371" r:id="rId19"/>
    <p:sldId id="373" r:id="rId20"/>
    <p:sldId id="357" r:id="rId21"/>
    <p:sldId id="358" r:id="rId22"/>
    <p:sldId id="331" r:id="rId23"/>
    <p:sldId id="332" r:id="rId24"/>
    <p:sldId id="361" r:id="rId25"/>
    <p:sldId id="362" r:id="rId26"/>
    <p:sldId id="300" r:id="rId27"/>
    <p:sldId id="301" r:id="rId28"/>
    <p:sldId id="302" r:id="rId29"/>
    <p:sldId id="303" r:id="rId30"/>
    <p:sldId id="277" r:id="rId31"/>
    <p:sldId id="351" r:id="rId32"/>
    <p:sldId id="365" r:id="rId33"/>
    <p:sldId id="366" r:id="rId34"/>
    <p:sldId id="363" r:id="rId35"/>
    <p:sldId id="367" r:id="rId36"/>
    <p:sldId id="364" r:id="rId37"/>
    <p:sldId id="368" r:id="rId38"/>
    <p:sldId id="369" r:id="rId39"/>
    <p:sldId id="370" r:id="rId40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9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A111915-BE36-4E01-A7E5-04B1672EAD32}" styleName="淡色スタイル 2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5FD0F851-EC5A-4D38-B0AD-8093EC10F338}" styleName="淡色スタイル 1 - アクセント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淡色スタイル 1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95" d="100"/>
          <a:sy n="95" d="100"/>
        </p:scale>
        <p:origin x="714" y="90"/>
      </p:cViewPr>
      <p:guideLst>
        <p:guide orient="horz" pos="2160"/>
        <p:guide pos="289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a\Desktop\IM2015\&#26032;&#35215;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file:///C:\Users\beta\Desktop\&#35215;&#21046;&#24193;\H29\&#25104;&#26524;&#22577;&#21578;&#26360;&#12394;&#12393;\&#22259;&#34920;\RQR\&#12473;&#12506;&#12463;&#12488;&#12523;3&#12459;&#12521;&#12540;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file:///C:\Users\beta\Desktop\&#35215;&#21046;&#24193;\H29\&#25104;&#26524;&#22577;&#21578;&#26360;&#12394;&#12393;\&#22259;&#34920;\RQR\&#12473;&#12506;&#12463;&#12488;&#12523;3&#12459;&#12521;&#12540;.xlsx" TargetMode="Externa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eta\Desktop\IM2015\2015_APR_3mm\0414-test\2015_0414(2007_0209&#22522;&#28310;)_2015_0416_&#12509;&#12473;&#12479;&#12540;&#29992;.xls" TargetMode="External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a\Downloads\sph&#12414;&#12392;&#12417;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file:///\\ls210dd84\share\&#946;&#32218;&#38306;&#20418;\2018\X&#32218;&#12398;&#25563;&#31639;&#20418;&#25968;\&#946;&#32218;\EGS5mpi\Sr\sph\&#32080;&#26524;0424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a\Downloads\&#12471;&#12522;&#12540;&#12474;1Sr90_H'&#12414;&#12392;&#12417;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beta\Desktop\&#21407;&#23376;&#21147;&#23398;&#20250;2018\&#22259;&#34920;\&#21336;&#33394;X&#32218;&#12398;&#25563;&#31639;&#20418;&#25968;\&#20870;&#26609;&#12473;&#12521;&#12502;&#29699;&#27604;&#36611;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file:///C:\Users\beta\Desktop\&#35215;&#21046;&#24193;\H29\&#25104;&#26524;&#22577;&#21578;&#26360;&#12394;&#12393;\&#22259;&#34920;\&#21336;&#33394;X&#32218;&#12398;&#25563;&#31639;&#20418;&#25968;\&#20870;&#26609;&#12473;&#12521;&#12502;&#29699;&#27604;&#36611;_&#12459;&#12521;&#12540;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beta\Desktop\&#35215;&#21046;&#24193;\H29\&#25104;&#26524;&#22577;&#21578;&#26360;&#12394;&#12393;\&#22259;&#34920;\&#21336;&#33394;X&#32218;&#12398;&#25563;&#31639;&#20418;&#25968;\&#20870;&#26609;&#12473;&#12521;&#12502;&#29699;&#27604;&#36611;_&#12459;&#12521;&#12540;.xlsx" TargetMode="Externa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file:///C:\Users\beta\Desktop\&#35215;&#21046;&#24193;\H29\&#25104;&#26524;&#22577;&#21578;&#26360;&#12394;&#12393;\&#22259;&#34920;\&#21336;&#33394;X&#32218;&#12398;&#25563;&#31639;&#20418;&#25968;\&#20870;&#26609;&#12473;&#12521;&#12502;&#29699;&#27604;&#36611;_&#12459;&#12521;&#12540;.xlsx" TargetMode="Externa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file:///C:\Users\beta\Desktop\&#35215;&#21046;&#24193;\H29\&#25104;&#26524;&#22577;&#21578;&#26360;&#12394;&#12393;\&#22259;&#34920;\&#21336;&#33394;X&#32218;&#12398;&#25563;&#31639;&#20418;&#25968;\&#20870;&#26609;&#12473;&#12521;&#12502;&#29699;&#27604;&#36611;_&#12459;&#12521;&#12540;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file:///C:\Users\beta\Desktop\&#35215;&#21046;&#24193;\H29\&#25104;&#26524;&#22577;&#21578;&#26360;&#12394;&#12393;\&#22259;&#34920;\&#21336;&#33394;X&#32218;&#12398;&#25563;&#31639;&#20418;&#25968;\&#20870;&#26609;&#12473;&#12521;&#12502;&#29699;&#27604;&#36611;_&#12459;&#12521;&#12540;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file:///C:\Users\beta\Desktop\&#35215;&#21046;&#24193;\H29\&#25104;&#26524;&#22577;&#21578;&#26360;&#12394;&#12393;\&#22259;&#34920;\&#21336;&#33394;X&#32218;&#12398;&#25563;&#31639;&#20418;&#25968;\&#20870;&#26609;&#12473;&#12521;&#12502;&#29699;&#27604;&#36611;_&#12459;&#12521;&#12540;.xlsx" TargetMode="Externa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file:///C:\Users\beta\Desktop\&#35215;&#21046;&#24193;\H29\&#25104;&#26524;&#22577;&#21578;&#26360;&#12394;&#12393;\&#22259;&#34920;\RQR\&#12473;&#12506;&#12463;&#12488;&#12523;3&#12459;&#12521;&#12540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altLang="ja-JP" sz="2400" b="1" dirty="0"/>
              <a:t>Occupational</a:t>
            </a:r>
            <a:r>
              <a:rPr lang="en-US" altLang="ja-JP" sz="2400" b="1" baseline="0" dirty="0"/>
              <a:t> </a:t>
            </a:r>
            <a:r>
              <a:rPr lang="en-US" altLang="ja-JP" sz="2400" b="1" dirty="0"/>
              <a:t>Dose limits</a:t>
            </a:r>
            <a:endParaRPr lang="ja-JP" altLang="en-US" sz="24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00B050"/>
            </a:solidFill>
            <a:ln w="9525">
              <a:solidFill>
                <a:schemeClr val="tx1"/>
              </a:solidFill>
            </a:ln>
            <a:effectLst/>
          </c:spPr>
          <c:invertIfNegative val="0"/>
          <c:cat>
            <c:strRef>
              <c:f>Sheet1!$H$6:$J$6</c:f>
              <c:strCache>
                <c:ptCount val="3"/>
                <c:pt idx="0">
                  <c:v>Effective dose</c:v>
                </c:pt>
                <c:pt idx="1">
                  <c:v>Lens of eye</c:v>
                </c:pt>
                <c:pt idx="2">
                  <c:v>Skin</c:v>
                </c:pt>
              </c:strCache>
            </c:strRef>
          </c:cat>
          <c:val>
            <c:numRef>
              <c:f>Sheet1!$H$7:$J$7</c:f>
              <c:numCache>
                <c:formatCode>General</c:formatCode>
                <c:ptCount val="3"/>
                <c:pt idx="0">
                  <c:v>20</c:v>
                </c:pt>
                <c:pt idx="1">
                  <c:v>150</c:v>
                </c:pt>
                <c:pt idx="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79-4D5D-AA59-2572AFF5FD5C}"/>
            </c:ext>
          </c:extLst>
        </c:ser>
        <c:ser>
          <c:idx val="1"/>
          <c:order val="1"/>
          <c:spPr>
            <a:solidFill>
              <a:srgbClr val="FFC000"/>
            </a:solidFill>
            <a:ln w="12700">
              <a:solidFill>
                <a:schemeClr val="tx1"/>
              </a:solidFill>
            </a:ln>
            <a:effectLst/>
          </c:spPr>
          <c:invertIfNegative val="0"/>
          <c:cat>
            <c:strRef>
              <c:f>Sheet1!$H$6:$J$6</c:f>
              <c:strCache>
                <c:ptCount val="3"/>
                <c:pt idx="0">
                  <c:v>Effective dose</c:v>
                </c:pt>
                <c:pt idx="1">
                  <c:v>Lens of eye</c:v>
                </c:pt>
                <c:pt idx="2">
                  <c:v>Skin</c:v>
                </c:pt>
              </c:strCache>
            </c:strRef>
          </c:cat>
          <c:val>
            <c:numRef>
              <c:f>Sheet1!$H$8:$J$8</c:f>
              <c:numCache>
                <c:formatCode>General</c:formatCode>
                <c:ptCount val="3"/>
                <c:pt idx="0">
                  <c:v>20</c:v>
                </c:pt>
                <c:pt idx="1">
                  <c:v>20</c:v>
                </c:pt>
                <c:pt idx="2">
                  <c:v>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79-4D5D-AA59-2572AFF5FD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46006544"/>
        <c:axId val="545999488"/>
      </c:barChart>
      <c:catAx>
        <c:axId val="54600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 Unicode MS" panose="020B0604020202020204" pitchFamily="50" charset="-128"/>
                <a:ea typeface="Arial Unicode MS" panose="020B0604020202020204" pitchFamily="50" charset="-128"/>
                <a:cs typeface="Arial Unicode MS" panose="020B0604020202020204" pitchFamily="50" charset="-128"/>
              </a:defRPr>
            </a:pPr>
            <a:endParaRPr lang="ja-JP"/>
          </a:p>
        </c:txPr>
        <c:crossAx val="545999488"/>
        <c:crosses val="autoZero"/>
        <c:auto val="1"/>
        <c:lblAlgn val="ctr"/>
        <c:lblOffset val="100"/>
        <c:noMultiLvlLbl val="0"/>
      </c:catAx>
      <c:valAx>
        <c:axId val="54599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 b="1" dirty="0"/>
                  <a:t>Dose per year</a:t>
                </a:r>
                <a:endParaRPr lang="ja-JP" altLang="en-US" sz="1600" b="1" dirty="0"/>
              </a:p>
            </c:rich>
          </c:tx>
          <c:layout>
            <c:manualLayout>
              <c:xMode val="edge"/>
              <c:yMode val="edge"/>
              <c:x val="1.6666666666666666E-2"/>
              <c:y val="0.3344138232720910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065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CCFFFF"/>
    </a:solidFill>
    <a:ln>
      <a:solidFill>
        <a:schemeClr val="accent1">
          <a:shade val="50000"/>
        </a:schemeClr>
      </a:solidFill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Sheet1!$F$1:$F$2</c:f>
              <c:strCache>
                <c:ptCount val="2"/>
                <c:pt idx="0">
                  <c:v>70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Sheet1!$B$3:$B$146</c:f>
              <c:numCache>
                <c:formatCode>General</c:formatCode>
                <c:ptCount val="144"/>
                <c:pt idx="0">
                  <c:v>6.5000000000000009</c:v>
                </c:pt>
                <c:pt idx="1">
                  <c:v>7.5</c:v>
                </c:pt>
                <c:pt idx="2">
                  <c:v>8.4999999999999982</c:v>
                </c:pt>
                <c:pt idx="3">
                  <c:v>9.5</c:v>
                </c:pt>
                <c:pt idx="4">
                  <c:v>10.499999999999998</c:v>
                </c:pt>
                <c:pt idx="5">
                  <c:v>11.5</c:v>
                </c:pt>
                <c:pt idx="6">
                  <c:v>12.499999999999998</c:v>
                </c:pt>
                <c:pt idx="7">
                  <c:v>13.5</c:v>
                </c:pt>
                <c:pt idx="8">
                  <c:v>14.499999999999998</c:v>
                </c:pt>
                <c:pt idx="9">
                  <c:v>15.5</c:v>
                </c:pt>
                <c:pt idx="10">
                  <c:v>16.5</c:v>
                </c:pt>
                <c:pt idx="11">
                  <c:v>17.499999999999996</c:v>
                </c:pt>
                <c:pt idx="12">
                  <c:v>18.5</c:v>
                </c:pt>
                <c:pt idx="13">
                  <c:v>19.5</c:v>
                </c:pt>
                <c:pt idx="14">
                  <c:v>20.5</c:v>
                </c:pt>
                <c:pt idx="15">
                  <c:v>21.5</c:v>
                </c:pt>
                <c:pt idx="16">
                  <c:v>22.5</c:v>
                </c:pt>
                <c:pt idx="17">
                  <c:v>23.5</c:v>
                </c:pt>
                <c:pt idx="18">
                  <c:v>24.5</c:v>
                </c:pt>
                <c:pt idx="19">
                  <c:v>25.5</c:v>
                </c:pt>
                <c:pt idx="20">
                  <c:v>26.5</c:v>
                </c:pt>
                <c:pt idx="21">
                  <c:v>27.5</c:v>
                </c:pt>
                <c:pt idx="22">
                  <c:v>28.5</c:v>
                </c:pt>
                <c:pt idx="23">
                  <c:v>29.5</c:v>
                </c:pt>
                <c:pt idx="24">
                  <c:v>30.5</c:v>
                </c:pt>
                <c:pt idx="25">
                  <c:v>31.5</c:v>
                </c:pt>
                <c:pt idx="26">
                  <c:v>32.5</c:v>
                </c:pt>
                <c:pt idx="27">
                  <c:v>33.5</c:v>
                </c:pt>
                <c:pt idx="28">
                  <c:v>34.5</c:v>
                </c:pt>
                <c:pt idx="29">
                  <c:v>35.5</c:v>
                </c:pt>
                <c:pt idx="30">
                  <c:v>36.5</c:v>
                </c:pt>
                <c:pt idx="31">
                  <c:v>37.5</c:v>
                </c:pt>
                <c:pt idx="32">
                  <c:v>38.5</c:v>
                </c:pt>
                <c:pt idx="33">
                  <c:v>39.5</c:v>
                </c:pt>
                <c:pt idx="34">
                  <c:v>40.5</c:v>
                </c:pt>
                <c:pt idx="35">
                  <c:v>41.5</c:v>
                </c:pt>
                <c:pt idx="36">
                  <c:v>42.499999999999993</c:v>
                </c:pt>
                <c:pt idx="37">
                  <c:v>43.5</c:v>
                </c:pt>
                <c:pt idx="38">
                  <c:v>44.5</c:v>
                </c:pt>
                <c:pt idx="39">
                  <c:v>45.5</c:v>
                </c:pt>
                <c:pt idx="40">
                  <c:v>46.5</c:v>
                </c:pt>
                <c:pt idx="41">
                  <c:v>47.5</c:v>
                </c:pt>
                <c:pt idx="42">
                  <c:v>48.5</c:v>
                </c:pt>
                <c:pt idx="43">
                  <c:v>49.5</c:v>
                </c:pt>
                <c:pt idx="44">
                  <c:v>50.499999999999993</c:v>
                </c:pt>
                <c:pt idx="45">
                  <c:v>51.5</c:v>
                </c:pt>
                <c:pt idx="46">
                  <c:v>52.5</c:v>
                </c:pt>
                <c:pt idx="47">
                  <c:v>53.5</c:v>
                </c:pt>
                <c:pt idx="48">
                  <c:v>54.5</c:v>
                </c:pt>
                <c:pt idx="49">
                  <c:v>55.5</c:v>
                </c:pt>
                <c:pt idx="50">
                  <c:v>56.5</c:v>
                </c:pt>
                <c:pt idx="51">
                  <c:v>57.5</c:v>
                </c:pt>
                <c:pt idx="52">
                  <c:v>58.5</c:v>
                </c:pt>
                <c:pt idx="53">
                  <c:v>59.5</c:v>
                </c:pt>
                <c:pt idx="54">
                  <c:v>60.5</c:v>
                </c:pt>
                <c:pt idx="55">
                  <c:v>61.5</c:v>
                </c:pt>
                <c:pt idx="56">
                  <c:v>62.5</c:v>
                </c:pt>
                <c:pt idx="57">
                  <c:v>63.5</c:v>
                </c:pt>
                <c:pt idx="58">
                  <c:v>64.5</c:v>
                </c:pt>
                <c:pt idx="59">
                  <c:v>65.5</c:v>
                </c:pt>
                <c:pt idx="60">
                  <c:v>66.5</c:v>
                </c:pt>
                <c:pt idx="61">
                  <c:v>67.5</c:v>
                </c:pt>
                <c:pt idx="62">
                  <c:v>68.5</c:v>
                </c:pt>
                <c:pt idx="63">
                  <c:v>69.5</c:v>
                </c:pt>
                <c:pt idx="64">
                  <c:v>70.5</c:v>
                </c:pt>
                <c:pt idx="65">
                  <c:v>71.5</c:v>
                </c:pt>
                <c:pt idx="66">
                  <c:v>72.5</c:v>
                </c:pt>
                <c:pt idx="67">
                  <c:v>73.5</c:v>
                </c:pt>
                <c:pt idx="68">
                  <c:v>74.5</c:v>
                </c:pt>
                <c:pt idx="69">
                  <c:v>75.5</c:v>
                </c:pt>
                <c:pt idx="70">
                  <c:v>76.5</c:v>
                </c:pt>
                <c:pt idx="71">
                  <c:v>77.5</c:v>
                </c:pt>
                <c:pt idx="72">
                  <c:v>78.5</c:v>
                </c:pt>
                <c:pt idx="73">
                  <c:v>79.5</c:v>
                </c:pt>
                <c:pt idx="74">
                  <c:v>80.5</c:v>
                </c:pt>
                <c:pt idx="75">
                  <c:v>81.5</c:v>
                </c:pt>
                <c:pt idx="76">
                  <c:v>82.5</c:v>
                </c:pt>
                <c:pt idx="77">
                  <c:v>83.5</c:v>
                </c:pt>
                <c:pt idx="78">
                  <c:v>84.5</c:v>
                </c:pt>
                <c:pt idx="79">
                  <c:v>85.499999999999986</c:v>
                </c:pt>
                <c:pt idx="80">
                  <c:v>86.5</c:v>
                </c:pt>
                <c:pt idx="81">
                  <c:v>87.5</c:v>
                </c:pt>
                <c:pt idx="82">
                  <c:v>88.5</c:v>
                </c:pt>
                <c:pt idx="83">
                  <c:v>89.5</c:v>
                </c:pt>
                <c:pt idx="84">
                  <c:v>90.5</c:v>
                </c:pt>
                <c:pt idx="85">
                  <c:v>91.5</c:v>
                </c:pt>
                <c:pt idx="86">
                  <c:v>92.5</c:v>
                </c:pt>
                <c:pt idx="87">
                  <c:v>93.5</c:v>
                </c:pt>
                <c:pt idx="88">
                  <c:v>94.5</c:v>
                </c:pt>
                <c:pt idx="89">
                  <c:v>95.5</c:v>
                </c:pt>
                <c:pt idx="90">
                  <c:v>96.5</c:v>
                </c:pt>
                <c:pt idx="91">
                  <c:v>97.5</c:v>
                </c:pt>
                <c:pt idx="92">
                  <c:v>98.5</c:v>
                </c:pt>
                <c:pt idx="93">
                  <c:v>99.5</c:v>
                </c:pt>
                <c:pt idx="94">
                  <c:v>100.5</c:v>
                </c:pt>
                <c:pt idx="95">
                  <c:v>101.5</c:v>
                </c:pt>
                <c:pt idx="96">
                  <c:v>102.5</c:v>
                </c:pt>
                <c:pt idx="97">
                  <c:v>103.5</c:v>
                </c:pt>
                <c:pt idx="98">
                  <c:v>104.5</c:v>
                </c:pt>
                <c:pt idx="99">
                  <c:v>105.5</c:v>
                </c:pt>
                <c:pt idx="100">
                  <c:v>106.5</c:v>
                </c:pt>
                <c:pt idx="101">
                  <c:v>107.5</c:v>
                </c:pt>
                <c:pt idx="102">
                  <c:v>108.5</c:v>
                </c:pt>
                <c:pt idx="103">
                  <c:v>109.5</c:v>
                </c:pt>
                <c:pt idx="104">
                  <c:v>110.5</c:v>
                </c:pt>
                <c:pt idx="105">
                  <c:v>111.5</c:v>
                </c:pt>
                <c:pt idx="106">
                  <c:v>112.5</c:v>
                </c:pt>
                <c:pt idx="107">
                  <c:v>113.5</c:v>
                </c:pt>
                <c:pt idx="108">
                  <c:v>114.5</c:v>
                </c:pt>
                <c:pt idx="109">
                  <c:v>115.5</c:v>
                </c:pt>
                <c:pt idx="110">
                  <c:v>116.5</c:v>
                </c:pt>
                <c:pt idx="111">
                  <c:v>117.5</c:v>
                </c:pt>
                <c:pt idx="112">
                  <c:v>118.5</c:v>
                </c:pt>
                <c:pt idx="113">
                  <c:v>119.5</c:v>
                </c:pt>
                <c:pt idx="114">
                  <c:v>120.5</c:v>
                </c:pt>
                <c:pt idx="115">
                  <c:v>121.5</c:v>
                </c:pt>
                <c:pt idx="116">
                  <c:v>122.5</c:v>
                </c:pt>
                <c:pt idx="117">
                  <c:v>123.5</c:v>
                </c:pt>
                <c:pt idx="118">
                  <c:v>124.5</c:v>
                </c:pt>
                <c:pt idx="119">
                  <c:v>125.5</c:v>
                </c:pt>
                <c:pt idx="120">
                  <c:v>126.5</c:v>
                </c:pt>
                <c:pt idx="121">
                  <c:v>127.5</c:v>
                </c:pt>
                <c:pt idx="122">
                  <c:v>128.5</c:v>
                </c:pt>
                <c:pt idx="123">
                  <c:v>129.5</c:v>
                </c:pt>
                <c:pt idx="124">
                  <c:v>130.5</c:v>
                </c:pt>
                <c:pt idx="125">
                  <c:v>131.5</c:v>
                </c:pt>
                <c:pt idx="126">
                  <c:v>132.5</c:v>
                </c:pt>
                <c:pt idx="127">
                  <c:v>133.5</c:v>
                </c:pt>
                <c:pt idx="128">
                  <c:v>134.5</c:v>
                </c:pt>
                <c:pt idx="129">
                  <c:v>135.5</c:v>
                </c:pt>
                <c:pt idx="130">
                  <c:v>136.5</c:v>
                </c:pt>
                <c:pt idx="131">
                  <c:v>137.5</c:v>
                </c:pt>
                <c:pt idx="132">
                  <c:v>138.5</c:v>
                </c:pt>
                <c:pt idx="133">
                  <c:v>139.5</c:v>
                </c:pt>
                <c:pt idx="134">
                  <c:v>140.5</c:v>
                </c:pt>
                <c:pt idx="135">
                  <c:v>141.5</c:v>
                </c:pt>
                <c:pt idx="136">
                  <c:v>142.5</c:v>
                </c:pt>
                <c:pt idx="137">
                  <c:v>143.5</c:v>
                </c:pt>
                <c:pt idx="138">
                  <c:v>144.5</c:v>
                </c:pt>
                <c:pt idx="139">
                  <c:v>145.5</c:v>
                </c:pt>
                <c:pt idx="140">
                  <c:v>146.5</c:v>
                </c:pt>
                <c:pt idx="141">
                  <c:v>147.5</c:v>
                </c:pt>
                <c:pt idx="142">
                  <c:v>148.5</c:v>
                </c:pt>
                <c:pt idx="143">
                  <c:v>149.5</c:v>
                </c:pt>
              </c:numCache>
            </c:numRef>
          </c:xVal>
          <c:yVal>
            <c:numRef>
              <c:f>Sheet1!$F$3:$F$71</c:f>
              <c:numCache>
                <c:formatCode>General</c:formatCode>
                <c:ptCount val="69"/>
                <c:pt idx="0">
                  <c:v>0</c:v>
                </c:pt>
                <c:pt idx="1">
                  <c:v>1.0492274638699181E-27</c:v>
                </c:pt>
                <c:pt idx="2">
                  <c:v>2.8707513858296511E-22</c:v>
                </c:pt>
                <c:pt idx="3">
                  <c:v>1.0408149456319349E-16</c:v>
                </c:pt>
                <c:pt idx="4">
                  <c:v>7.4918249581756048E-9</c:v>
                </c:pt>
                <c:pt idx="5">
                  <c:v>2.6058343655548187E-7</c:v>
                </c:pt>
                <c:pt idx="6">
                  <c:v>4.2303780361453802E-6</c:v>
                </c:pt>
                <c:pt idx="7">
                  <c:v>3.588161846550568E-5</c:v>
                </c:pt>
                <c:pt idx="8">
                  <c:v>1.7145985415013853E-4</c:v>
                </c:pt>
                <c:pt idx="9">
                  <c:v>5.7845839596520887E-4</c:v>
                </c:pt>
                <c:pt idx="10">
                  <c:v>1.4455161878719623E-3</c:v>
                </c:pt>
                <c:pt idx="11">
                  <c:v>2.9634891679623187E-3</c:v>
                </c:pt>
                <c:pt idx="12">
                  <c:v>5.0570057201311004E-3</c:v>
                </c:pt>
                <c:pt idx="13">
                  <c:v>7.8094270791559915E-3</c:v>
                </c:pt>
                <c:pt idx="14">
                  <c:v>1.1167458805172578E-2</c:v>
                </c:pt>
                <c:pt idx="15">
                  <c:v>1.4740187091236813E-2</c:v>
                </c:pt>
                <c:pt idx="16">
                  <c:v>1.8107468040008026E-2</c:v>
                </c:pt>
                <c:pt idx="17">
                  <c:v>2.1166259671338807E-2</c:v>
                </c:pt>
                <c:pt idx="18">
                  <c:v>2.3765318549231685E-2</c:v>
                </c:pt>
                <c:pt idx="19">
                  <c:v>2.6722068607989303E-2</c:v>
                </c:pt>
                <c:pt idx="20">
                  <c:v>2.9247188271531038E-2</c:v>
                </c:pt>
                <c:pt idx="21">
                  <c:v>3.1123498150102246E-2</c:v>
                </c:pt>
                <c:pt idx="22">
                  <c:v>3.1516294542208736E-2</c:v>
                </c:pt>
                <c:pt idx="23">
                  <c:v>3.269231911880726E-2</c:v>
                </c:pt>
                <c:pt idx="24">
                  <c:v>3.3871617756557879E-2</c:v>
                </c:pt>
                <c:pt idx="25">
                  <c:v>3.2697866833537176E-2</c:v>
                </c:pt>
                <c:pt idx="26">
                  <c:v>3.3592322151056821E-2</c:v>
                </c:pt>
                <c:pt idx="27">
                  <c:v>3.4076428470849102E-2</c:v>
                </c:pt>
                <c:pt idx="28">
                  <c:v>3.4073700086555705E-2</c:v>
                </c:pt>
                <c:pt idx="29">
                  <c:v>3.3412339733835533E-2</c:v>
                </c:pt>
                <c:pt idx="30">
                  <c:v>3.2338083891380827E-2</c:v>
                </c:pt>
                <c:pt idx="31">
                  <c:v>3.1846338095567028E-2</c:v>
                </c:pt>
                <c:pt idx="32">
                  <c:v>3.0038601608903273E-2</c:v>
                </c:pt>
                <c:pt idx="33">
                  <c:v>2.9267923992160876E-2</c:v>
                </c:pt>
                <c:pt idx="34">
                  <c:v>2.8269608179205801E-2</c:v>
                </c:pt>
                <c:pt idx="35">
                  <c:v>2.655481865080388E-2</c:v>
                </c:pt>
                <c:pt idx="36">
                  <c:v>2.6824292072848688E-2</c:v>
                </c:pt>
                <c:pt idx="37">
                  <c:v>2.4806651887879366E-2</c:v>
                </c:pt>
                <c:pt idx="38">
                  <c:v>2.4177850254393767E-2</c:v>
                </c:pt>
                <c:pt idx="39">
                  <c:v>2.2658594933685515E-2</c:v>
                </c:pt>
                <c:pt idx="40">
                  <c:v>2.1835532338509839E-2</c:v>
                </c:pt>
                <c:pt idx="41">
                  <c:v>2.1136156497968291E-2</c:v>
                </c:pt>
                <c:pt idx="42">
                  <c:v>1.9981413318858283E-2</c:v>
                </c:pt>
                <c:pt idx="43">
                  <c:v>1.8454791360557853E-2</c:v>
                </c:pt>
                <c:pt idx="44">
                  <c:v>1.8321828099326157E-2</c:v>
                </c:pt>
                <c:pt idx="45">
                  <c:v>1.6596034087607518E-2</c:v>
                </c:pt>
                <c:pt idx="46">
                  <c:v>1.6052812774791571E-2</c:v>
                </c:pt>
                <c:pt idx="47">
                  <c:v>1.4360305051452416E-2</c:v>
                </c:pt>
                <c:pt idx="48">
                  <c:v>1.4172137481350926E-2</c:v>
                </c:pt>
                <c:pt idx="49">
                  <c:v>1.341928530865874E-2</c:v>
                </c:pt>
                <c:pt idx="50">
                  <c:v>1.1613185852571031E-2</c:v>
                </c:pt>
                <c:pt idx="51">
                  <c:v>1.1043317319822875E-2</c:v>
                </c:pt>
                <c:pt idx="52">
                  <c:v>9.9735178383807219E-3</c:v>
                </c:pt>
                <c:pt idx="53">
                  <c:v>8.8350358296593774E-3</c:v>
                </c:pt>
                <c:pt idx="54">
                  <c:v>9.2362174561609178E-3</c:v>
                </c:pt>
                <c:pt idx="55">
                  <c:v>9.2373997560213916E-3</c:v>
                </c:pt>
                <c:pt idx="56">
                  <c:v>5.8817235351114406E-3</c:v>
                </c:pt>
                <c:pt idx="57">
                  <c:v>5.5037604589467338E-3</c:v>
                </c:pt>
                <c:pt idx="58">
                  <c:v>4.9750632451859862E-3</c:v>
                </c:pt>
                <c:pt idx="59">
                  <c:v>3.8379636178399639E-3</c:v>
                </c:pt>
                <c:pt idx="60">
                  <c:v>3.8091155012444145E-3</c:v>
                </c:pt>
                <c:pt idx="61">
                  <c:v>2.7417624710520086E-3</c:v>
                </c:pt>
                <c:pt idx="62">
                  <c:v>1.5305326424543074E-3</c:v>
                </c:pt>
                <c:pt idx="63">
                  <c:v>6.3027223261973779E-4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742-48AA-BBC3-911D736D395C}"/>
            </c:ext>
          </c:extLst>
        </c:ser>
        <c:ser>
          <c:idx val="0"/>
          <c:order val="1"/>
          <c:tx>
            <c:strRef>
              <c:f>Sheet1!$G$1:$G$2</c:f>
              <c:strCache>
                <c:ptCount val="2"/>
                <c:pt idx="0">
                  <c:v>80</c:v>
                </c:pt>
              </c:strCache>
            </c:strRef>
          </c:tx>
          <c:spPr>
            <a:ln w="127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triangle"/>
            <c:size val="6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Sheet1!$B$3:$B$146</c:f>
              <c:numCache>
                <c:formatCode>General</c:formatCode>
                <c:ptCount val="144"/>
                <c:pt idx="0">
                  <c:v>6.5000000000000009</c:v>
                </c:pt>
                <c:pt idx="1">
                  <c:v>7.5</c:v>
                </c:pt>
                <c:pt idx="2">
                  <c:v>8.4999999999999982</c:v>
                </c:pt>
                <c:pt idx="3">
                  <c:v>9.5</c:v>
                </c:pt>
                <c:pt idx="4">
                  <c:v>10.499999999999998</c:v>
                </c:pt>
                <c:pt idx="5">
                  <c:v>11.5</c:v>
                </c:pt>
                <c:pt idx="6">
                  <c:v>12.499999999999998</c:v>
                </c:pt>
                <c:pt idx="7">
                  <c:v>13.5</c:v>
                </c:pt>
                <c:pt idx="8">
                  <c:v>14.499999999999998</c:v>
                </c:pt>
                <c:pt idx="9">
                  <c:v>15.5</c:v>
                </c:pt>
                <c:pt idx="10">
                  <c:v>16.5</c:v>
                </c:pt>
                <c:pt idx="11">
                  <c:v>17.499999999999996</c:v>
                </c:pt>
                <c:pt idx="12">
                  <c:v>18.5</c:v>
                </c:pt>
                <c:pt idx="13">
                  <c:v>19.5</c:v>
                </c:pt>
                <c:pt idx="14">
                  <c:v>20.5</c:v>
                </c:pt>
                <c:pt idx="15">
                  <c:v>21.5</c:v>
                </c:pt>
                <c:pt idx="16">
                  <c:v>22.5</c:v>
                </c:pt>
                <c:pt idx="17">
                  <c:v>23.5</c:v>
                </c:pt>
                <c:pt idx="18">
                  <c:v>24.5</c:v>
                </c:pt>
                <c:pt idx="19">
                  <c:v>25.5</c:v>
                </c:pt>
                <c:pt idx="20">
                  <c:v>26.5</c:v>
                </c:pt>
                <c:pt idx="21">
                  <c:v>27.5</c:v>
                </c:pt>
                <c:pt idx="22">
                  <c:v>28.5</c:v>
                </c:pt>
                <c:pt idx="23">
                  <c:v>29.5</c:v>
                </c:pt>
                <c:pt idx="24">
                  <c:v>30.5</c:v>
                </c:pt>
                <c:pt idx="25">
                  <c:v>31.5</c:v>
                </c:pt>
                <c:pt idx="26">
                  <c:v>32.5</c:v>
                </c:pt>
                <c:pt idx="27">
                  <c:v>33.5</c:v>
                </c:pt>
                <c:pt idx="28">
                  <c:v>34.5</c:v>
                </c:pt>
                <c:pt idx="29">
                  <c:v>35.5</c:v>
                </c:pt>
                <c:pt idx="30">
                  <c:v>36.5</c:v>
                </c:pt>
                <c:pt idx="31">
                  <c:v>37.5</c:v>
                </c:pt>
                <c:pt idx="32">
                  <c:v>38.5</c:v>
                </c:pt>
                <c:pt idx="33">
                  <c:v>39.5</c:v>
                </c:pt>
                <c:pt idx="34">
                  <c:v>40.5</c:v>
                </c:pt>
                <c:pt idx="35">
                  <c:v>41.5</c:v>
                </c:pt>
                <c:pt idx="36">
                  <c:v>42.499999999999993</c:v>
                </c:pt>
                <c:pt idx="37">
                  <c:v>43.5</c:v>
                </c:pt>
                <c:pt idx="38">
                  <c:v>44.5</c:v>
                </c:pt>
                <c:pt idx="39">
                  <c:v>45.5</c:v>
                </c:pt>
                <c:pt idx="40">
                  <c:v>46.5</c:v>
                </c:pt>
                <c:pt idx="41">
                  <c:v>47.5</c:v>
                </c:pt>
                <c:pt idx="42">
                  <c:v>48.5</c:v>
                </c:pt>
                <c:pt idx="43">
                  <c:v>49.5</c:v>
                </c:pt>
                <c:pt idx="44">
                  <c:v>50.499999999999993</c:v>
                </c:pt>
                <c:pt idx="45">
                  <c:v>51.5</c:v>
                </c:pt>
                <c:pt idx="46">
                  <c:v>52.5</c:v>
                </c:pt>
                <c:pt idx="47">
                  <c:v>53.5</c:v>
                </c:pt>
                <c:pt idx="48">
                  <c:v>54.5</c:v>
                </c:pt>
                <c:pt idx="49">
                  <c:v>55.5</c:v>
                </c:pt>
                <c:pt idx="50">
                  <c:v>56.5</c:v>
                </c:pt>
                <c:pt idx="51">
                  <c:v>57.5</c:v>
                </c:pt>
                <c:pt idx="52">
                  <c:v>58.5</c:v>
                </c:pt>
                <c:pt idx="53">
                  <c:v>59.5</c:v>
                </c:pt>
                <c:pt idx="54">
                  <c:v>60.5</c:v>
                </c:pt>
                <c:pt idx="55">
                  <c:v>61.5</c:v>
                </c:pt>
                <c:pt idx="56">
                  <c:v>62.5</c:v>
                </c:pt>
                <c:pt idx="57">
                  <c:v>63.5</c:v>
                </c:pt>
                <c:pt idx="58">
                  <c:v>64.5</c:v>
                </c:pt>
                <c:pt idx="59">
                  <c:v>65.5</c:v>
                </c:pt>
                <c:pt idx="60">
                  <c:v>66.5</c:v>
                </c:pt>
                <c:pt idx="61">
                  <c:v>67.5</c:v>
                </c:pt>
                <c:pt idx="62">
                  <c:v>68.5</c:v>
                </c:pt>
                <c:pt idx="63">
                  <c:v>69.5</c:v>
                </c:pt>
                <c:pt idx="64">
                  <c:v>70.5</c:v>
                </c:pt>
                <c:pt idx="65">
                  <c:v>71.5</c:v>
                </c:pt>
                <c:pt idx="66">
                  <c:v>72.5</c:v>
                </c:pt>
                <c:pt idx="67">
                  <c:v>73.5</c:v>
                </c:pt>
                <c:pt idx="68">
                  <c:v>74.5</c:v>
                </c:pt>
                <c:pt idx="69">
                  <c:v>75.5</c:v>
                </c:pt>
                <c:pt idx="70">
                  <c:v>76.5</c:v>
                </c:pt>
                <c:pt idx="71">
                  <c:v>77.5</c:v>
                </c:pt>
                <c:pt idx="72">
                  <c:v>78.5</c:v>
                </c:pt>
                <c:pt idx="73">
                  <c:v>79.5</c:v>
                </c:pt>
                <c:pt idx="74">
                  <c:v>80.5</c:v>
                </c:pt>
                <c:pt idx="75">
                  <c:v>81.5</c:v>
                </c:pt>
                <c:pt idx="76">
                  <c:v>82.5</c:v>
                </c:pt>
                <c:pt idx="77">
                  <c:v>83.5</c:v>
                </c:pt>
                <c:pt idx="78">
                  <c:v>84.5</c:v>
                </c:pt>
                <c:pt idx="79">
                  <c:v>85.499999999999986</c:v>
                </c:pt>
                <c:pt idx="80">
                  <c:v>86.5</c:v>
                </c:pt>
                <c:pt idx="81">
                  <c:v>87.5</c:v>
                </c:pt>
                <c:pt idx="82">
                  <c:v>88.5</c:v>
                </c:pt>
                <c:pt idx="83">
                  <c:v>89.5</c:v>
                </c:pt>
                <c:pt idx="84">
                  <c:v>90.5</c:v>
                </c:pt>
                <c:pt idx="85">
                  <c:v>91.5</c:v>
                </c:pt>
                <c:pt idx="86">
                  <c:v>92.5</c:v>
                </c:pt>
                <c:pt idx="87">
                  <c:v>93.5</c:v>
                </c:pt>
                <c:pt idx="88">
                  <c:v>94.5</c:v>
                </c:pt>
                <c:pt idx="89">
                  <c:v>95.5</c:v>
                </c:pt>
                <c:pt idx="90">
                  <c:v>96.5</c:v>
                </c:pt>
                <c:pt idx="91">
                  <c:v>97.5</c:v>
                </c:pt>
                <c:pt idx="92">
                  <c:v>98.5</c:v>
                </c:pt>
                <c:pt idx="93">
                  <c:v>99.5</c:v>
                </c:pt>
                <c:pt idx="94">
                  <c:v>100.5</c:v>
                </c:pt>
                <c:pt idx="95">
                  <c:v>101.5</c:v>
                </c:pt>
                <c:pt idx="96">
                  <c:v>102.5</c:v>
                </c:pt>
                <c:pt idx="97">
                  <c:v>103.5</c:v>
                </c:pt>
                <c:pt idx="98">
                  <c:v>104.5</c:v>
                </c:pt>
                <c:pt idx="99">
                  <c:v>105.5</c:v>
                </c:pt>
                <c:pt idx="100">
                  <c:v>106.5</c:v>
                </c:pt>
                <c:pt idx="101">
                  <c:v>107.5</c:v>
                </c:pt>
                <c:pt idx="102">
                  <c:v>108.5</c:v>
                </c:pt>
                <c:pt idx="103">
                  <c:v>109.5</c:v>
                </c:pt>
                <c:pt idx="104">
                  <c:v>110.5</c:v>
                </c:pt>
                <c:pt idx="105">
                  <c:v>111.5</c:v>
                </c:pt>
                <c:pt idx="106">
                  <c:v>112.5</c:v>
                </c:pt>
                <c:pt idx="107">
                  <c:v>113.5</c:v>
                </c:pt>
                <c:pt idx="108">
                  <c:v>114.5</c:v>
                </c:pt>
                <c:pt idx="109">
                  <c:v>115.5</c:v>
                </c:pt>
                <c:pt idx="110">
                  <c:v>116.5</c:v>
                </c:pt>
                <c:pt idx="111">
                  <c:v>117.5</c:v>
                </c:pt>
                <c:pt idx="112">
                  <c:v>118.5</c:v>
                </c:pt>
                <c:pt idx="113">
                  <c:v>119.5</c:v>
                </c:pt>
                <c:pt idx="114">
                  <c:v>120.5</c:v>
                </c:pt>
                <c:pt idx="115">
                  <c:v>121.5</c:v>
                </c:pt>
                <c:pt idx="116">
                  <c:v>122.5</c:v>
                </c:pt>
                <c:pt idx="117">
                  <c:v>123.5</c:v>
                </c:pt>
                <c:pt idx="118">
                  <c:v>124.5</c:v>
                </c:pt>
                <c:pt idx="119">
                  <c:v>125.5</c:v>
                </c:pt>
                <c:pt idx="120">
                  <c:v>126.5</c:v>
                </c:pt>
                <c:pt idx="121">
                  <c:v>127.5</c:v>
                </c:pt>
                <c:pt idx="122">
                  <c:v>128.5</c:v>
                </c:pt>
                <c:pt idx="123">
                  <c:v>129.5</c:v>
                </c:pt>
                <c:pt idx="124">
                  <c:v>130.5</c:v>
                </c:pt>
                <c:pt idx="125">
                  <c:v>131.5</c:v>
                </c:pt>
                <c:pt idx="126">
                  <c:v>132.5</c:v>
                </c:pt>
                <c:pt idx="127">
                  <c:v>133.5</c:v>
                </c:pt>
                <c:pt idx="128">
                  <c:v>134.5</c:v>
                </c:pt>
                <c:pt idx="129">
                  <c:v>135.5</c:v>
                </c:pt>
                <c:pt idx="130">
                  <c:v>136.5</c:v>
                </c:pt>
                <c:pt idx="131">
                  <c:v>137.5</c:v>
                </c:pt>
                <c:pt idx="132">
                  <c:v>138.5</c:v>
                </c:pt>
                <c:pt idx="133">
                  <c:v>139.5</c:v>
                </c:pt>
                <c:pt idx="134">
                  <c:v>140.5</c:v>
                </c:pt>
                <c:pt idx="135">
                  <c:v>141.5</c:v>
                </c:pt>
                <c:pt idx="136">
                  <c:v>142.5</c:v>
                </c:pt>
                <c:pt idx="137">
                  <c:v>143.5</c:v>
                </c:pt>
                <c:pt idx="138">
                  <c:v>144.5</c:v>
                </c:pt>
                <c:pt idx="139">
                  <c:v>145.5</c:v>
                </c:pt>
                <c:pt idx="140">
                  <c:v>146.5</c:v>
                </c:pt>
                <c:pt idx="141">
                  <c:v>147.5</c:v>
                </c:pt>
                <c:pt idx="142">
                  <c:v>148.5</c:v>
                </c:pt>
                <c:pt idx="143">
                  <c:v>149.5</c:v>
                </c:pt>
              </c:numCache>
            </c:numRef>
          </c:xVal>
          <c:yVal>
            <c:numRef>
              <c:f>Sheet1!$G$3:$G$81</c:f>
              <c:numCache>
                <c:formatCode>General</c:formatCode>
                <c:ptCount val="7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2.9173538419240325E-18</c:v>
                </c:pt>
                <c:pt idx="4">
                  <c:v>1.4253254879812006E-9</c:v>
                </c:pt>
                <c:pt idx="5">
                  <c:v>1.237748581461261E-7</c:v>
                </c:pt>
                <c:pt idx="6">
                  <c:v>2.0563197239906018E-6</c:v>
                </c:pt>
                <c:pt idx="7">
                  <c:v>1.9285788212853076E-5</c:v>
                </c:pt>
                <c:pt idx="8">
                  <c:v>1.0063937684878094E-4</c:v>
                </c:pt>
                <c:pt idx="9">
                  <c:v>3.5401662847370246E-4</c:v>
                </c:pt>
                <c:pt idx="10">
                  <c:v>9.5457353122191835E-4</c:v>
                </c:pt>
                <c:pt idx="11">
                  <c:v>2.0191961655750784E-3</c:v>
                </c:pt>
                <c:pt idx="12">
                  <c:v>3.6107608153196757E-3</c:v>
                </c:pt>
                <c:pt idx="13">
                  <c:v>5.7387642047015399E-3</c:v>
                </c:pt>
                <c:pt idx="14">
                  <c:v>8.1390911426320565E-3</c:v>
                </c:pt>
                <c:pt idx="15">
                  <c:v>1.077791868045107E-2</c:v>
                </c:pt>
                <c:pt idx="16">
                  <c:v>1.3873784373933112E-2</c:v>
                </c:pt>
                <c:pt idx="17">
                  <c:v>1.6910876634145498E-2</c:v>
                </c:pt>
                <c:pt idx="18">
                  <c:v>1.9309696050115312E-2</c:v>
                </c:pt>
                <c:pt idx="19">
                  <c:v>2.1448982610471769E-2</c:v>
                </c:pt>
                <c:pt idx="20">
                  <c:v>2.3559911819408856E-2</c:v>
                </c:pt>
                <c:pt idx="21">
                  <c:v>2.5738380668611751E-2</c:v>
                </c:pt>
                <c:pt idx="22">
                  <c:v>2.6723250742497644E-2</c:v>
                </c:pt>
                <c:pt idx="23">
                  <c:v>2.7488965641479731E-2</c:v>
                </c:pt>
                <c:pt idx="24">
                  <c:v>2.8226389599701512E-2</c:v>
                </c:pt>
                <c:pt idx="25">
                  <c:v>2.8755948195059982E-2</c:v>
                </c:pt>
                <c:pt idx="26">
                  <c:v>2.8848923117746443E-2</c:v>
                </c:pt>
                <c:pt idx="27">
                  <c:v>2.9364203421406634E-2</c:v>
                </c:pt>
                <c:pt idx="28">
                  <c:v>2.8669415106302509E-2</c:v>
                </c:pt>
                <c:pt idx="29">
                  <c:v>2.8378403598293876E-2</c:v>
                </c:pt>
                <c:pt idx="30">
                  <c:v>2.7699221788069262E-2</c:v>
                </c:pt>
                <c:pt idx="31">
                  <c:v>2.7891945520666487E-2</c:v>
                </c:pt>
                <c:pt idx="32">
                  <c:v>2.7510814748311054E-2</c:v>
                </c:pt>
                <c:pt idx="33">
                  <c:v>2.6503165818366974E-2</c:v>
                </c:pt>
                <c:pt idx="34">
                  <c:v>2.6157099873996146E-2</c:v>
                </c:pt>
                <c:pt idx="35">
                  <c:v>2.4726415045828662E-2</c:v>
                </c:pt>
                <c:pt idx="36">
                  <c:v>2.4695998963978377E-2</c:v>
                </c:pt>
                <c:pt idx="37">
                  <c:v>2.420223571385419E-2</c:v>
                </c:pt>
                <c:pt idx="38">
                  <c:v>2.3171940749170058E-2</c:v>
                </c:pt>
                <c:pt idx="39">
                  <c:v>2.1668934713284314E-2</c:v>
                </c:pt>
                <c:pt idx="40">
                  <c:v>2.0916103482160209E-2</c:v>
                </c:pt>
                <c:pt idx="41">
                  <c:v>2.0139895699046367E-2</c:v>
                </c:pt>
                <c:pt idx="42">
                  <c:v>1.9823448908617081E-2</c:v>
                </c:pt>
                <c:pt idx="43">
                  <c:v>1.8848739665567639E-2</c:v>
                </c:pt>
                <c:pt idx="44">
                  <c:v>1.7602344416296538E-2</c:v>
                </c:pt>
                <c:pt idx="45">
                  <c:v>1.713328593134333E-2</c:v>
                </c:pt>
                <c:pt idx="46">
                  <c:v>1.6645034765921274E-2</c:v>
                </c:pt>
                <c:pt idx="47">
                  <c:v>1.524914912310215E-2</c:v>
                </c:pt>
                <c:pt idx="48">
                  <c:v>1.5049917145916872E-2</c:v>
                </c:pt>
                <c:pt idx="49">
                  <c:v>1.4056081633057641E-2</c:v>
                </c:pt>
                <c:pt idx="50">
                  <c:v>1.3858377101030783E-2</c:v>
                </c:pt>
                <c:pt idx="51">
                  <c:v>1.6444873039509131E-2</c:v>
                </c:pt>
                <c:pt idx="52">
                  <c:v>1.2412152178642846E-2</c:v>
                </c:pt>
                <c:pt idx="53">
                  <c:v>1.7658594244521843E-2</c:v>
                </c:pt>
                <c:pt idx="54">
                  <c:v>3.0859107356886843E-2</c:v>
                </c:pt>
                <c:pt idx="55">
                  <c:v>1.079040388435468E-2</c:v>
                </c:pt>
                <c:pt idx="56">
                  <c:v>9.6507969748548875E-3</c:v>
                </c:pt>
                <c:pt idx="57">
                  <c:v>9.187383395921931E-3</c:v>
                </c:pt>
                <c:pt idx="58">
                  <c:v>8.5267965702346092E-3</c:v>
                </c:pt>
                <c:pt idx="59">
                  <c:v>7.7074882693896818E-3</c:v>
                </c:pt>
                <c:pt idx="60">
                  <c:v>7.1396107237525763E-3</c:v>
                </c:pt>
                <c:pt idx="61">
                  <c:v>8.7316734534401367E-3</c:v>
                </c:pt>
                <c:pt idx="62">
                  <c:v>5.7884991472728926E-3</c:v>
                </c:pt>
                <c:pt idx="63">
                  <c:v>6.2328263027915005E-3</c:v>
                </c:pt>
                <c:pt idx="64">
                  <c:v>4.9280428020732998E-3</c:v>
                </c:pt>
                <c:pt idx="65">
                  <c:v>4.343967696691031E-3</c:v>
                </c:pt>
                <c:pt idx="66">
                  <c:v>3.9706268946435377E-3</c:v>
                </c:pt>
                <c:pt idx="67">
                  <c:v>3.4100810857668508E-3</c:v>
                </c:pt>
                <c:pt idx="68">
                  <c:v>2.9669293989136357E-3</c:v>
                </c:pt>
                <c:pt idx="69">
                  <c:v>2.3077106328029864E-3</c:v>
                </c:pt>
                <c:pt idx="70">
                  <c:v>1.8492380069042237E-3</c:v>
                </c:pt>
                <c:pt idx="71">
                  <c:v>1.4298347717314941E-3</c:v>
                </c:pt>
                <c:pt idx="72">
                  <c:v>7.7085508399346711E-4</c:v>
                </c:pt>
                <c:pt idx="73">
                  <c:v>3.2879784480158993E-4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742-48AA-BBC3-911D736D395C}"/>
            </c:ext>
          </c:extLst>
        </c:ser>
        <c:ser>
          <c:idx val="2"/>
          <c:order val="2"/>
          <c:tx>
            <c:strRef>
              <c:f>Sheet1!$H$1:$H$2</c:f>
              <c:strCache>
                <c:ptCount val="2"/>
                <c:pt idx="0">
                  <c:v>90</c:v>
                </c:pt>
              </c:strCache>
            </c:strRef>
          </c:tx>
          <c:spPr>
            <a:ln w="12700" cap="rnd">
              <a:solidFill>
                <a:srgbClr val="0070C0"/>
              </a:solidFill>
              <a:round/>
            </a:ln>
            <a:effectLst/>
          </c:spPr>
          <c:marker>
            <c:symbol val="square"/>
            <c:size val="5"/>
            <c:spPr>
              <a:noFill/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Sheet1!$B$3:$B$146</c:f>
              <c:numCache>
                <c:formatCode>General</c:formatCode>
                <c:ptCount val="144"/>
                <c:pt idx="0">
                  <c:v>6.5000000000000009</c:v>
                </c:pt>
                <c:pt idx="1">
                  <c:v>7.5</c:v>
                </c:pt>
                <c:pt idx="2">
                  <c:v>8.4999999999999982</c:v>
                </c:pt>
                <c:pt idx="3">
                  <c:v>9.5</c:v>
                </c:pt>
                <c:pt idx="4">
                  <c:v>10.499999999999998</c:v>
                </c:pt>
                <c:pt idx="5">
                  <c:v>11.5</c:v>
                </c:pt>
                <c:pt idx="6">
                  <c:v>12.499999999999998</c:v>
                </c:pt>
                <c:pt idx="7">
                  <c:v>13.5</c:v>
                </c:pt>
                <c:pt idx="8">
                  <c:v>14.499999999999998</c:v>
                </c:pt>
                <c:pt idx="9">
                  <c:v>15.5</c:v>
                </c:pt>
                <c:pt idx="10">
                  <c:v>16.5</c:v>
                </c:pt>
                <c:pt idx="11">
                  <c:v>17.499999999999996</c:v>
                </c:pt>
                <c:pt idx="12">
                  <c:v>18.5</c:v>
                </c:pt>
                <c:pt idx="13">
                  <c:v>19.5</c:v>
                </c:pt>
                <c:pt idx="14">
                  <c:v>20.5</c:v>
                </c:pt>
                <c:pt idx="15">
                  <c:v>21.5</c:v>
                </c:pt>
                <c:pt idx="16">
                  <c:v>22.5</c:v>
                </c:pt>
                <c:pt idx="17">
                  <c:v>23.5</c:v>
                </c:pt>
                <c:pt idx="18">
                  <c:v>24.5</c:v>
                </c:pt>
                <c:pt idx="19">
                  <c:v>25.5</c:v>
                </c:pt>
                <c:pt idx="20">
                  <c:v>26.5</c:v>
                </c:pt>
                <c:pt idx="21">
                  <c:v>27.5</c:v>
                </c:pt>
                <c:pt idx="22">
                  <c:v>28.5</c:v>
                </c:pt>
                <c:pt idx="23">
                  <c:v>29.5</c:v>
                </c:pt>
                <c:pt idx="24">
                  <c:v>30.5</c:v>
                </c:pt>
                <c:pt idx="25">
                  <c:v>31.5</c:v>
                </c:pt>
                <c:pt idx="26">
                  <c:v>32.5</c:v>
                </c:pt>
                <c:pt idx="27">
                  <c:v>33.5</c:v>
                </c:pt>
                <c:pt idx="28">
                  <c:v>34.5</c:v>
                </c:pt>
                <c:pt idx="29">
                  <c:v>35.5</c:v>
                </c:pt>
                <c:pt idx="30">
                  <c:v>36.5</c:v>
                </c:pt>
                <c:pt idx="31">
                  <c:v>37.5</c:v>
                </c:pt>
                <c:pt idx="32">
                  <c:v>38.5</c:v>
                </c:pt>
                <c:pt idx="33">
                  <c:v>39.5</c:v>
                </c:pt>
                <c:pt idx="34">
                  <c:v>40.5</c:v>
                </c:pt>
                <c:pt idx="35">
                  <c:v>41.5</c:v>
                </c:pt>
                <c:pt idx="36">
                  <c:v>42.499999999999993</c:v>
                </c:pt>
                <c:pt idx="37">
                  <c:v>43.5</c:v>
                </c:pt>
                <c:pt idx="38">
                  <c:v>44.5</c:v>
                </c:pt>
                <c:pt idx="39">
                  <c:v>45.5</c:v>
                </c:pt>
                <c:pt idx="40">
                  <c:v>46.5</c:v>
                </c:pt>
                <c:pt idx="41">
                  <c:v>47.5</c:v>
                </c:pt>
                <c:pt idx="42">
                  <c:v>48.5</c:v>
                </c:pt>
                <c:pt idx="43">
                  <c:v>49.5</c:v>
                </c:pt>
                <c:pt idx="44">
                  <c:v>50.499999999999993</c:v>
                </c:pt>
                <c:pt idx="45">
                  <c:v>51.5</c:v>
                </c:pt>
                <c:pt idx="46">
                  <c:v>52.5</c:v>
                </c:pt>
                <c:pt idx="47">
                  <c:v>53.5</c:v>
                </c:pt>
                <c:pt idx="48">
                  <c:v>54.5</c:v>
                </c:pt>
                <c:pt idx="49">
                  <c:v>55.5</c:v>
                </c:pt>
                <c:pt idx="50">
                  <c:v>56.5</c:v>
                </c:pt>
                <c:pt idx="51">
                  <c:v>57.5</c:v>
                </c:pt>
                <c:pt idx="52">
                  <c:v>58.5</c:v>
                </c:pt>
                <c:pt idx="53">
                  <c:v>59.5</c:v>
                </c:pt>
                <c:pt idx="54">
                  <c:v>60.5</c:v>
                </c:pt>
                <c:pt idx="55">
                  <c:v>61.5</c:v>
                </c:pt>
                <c:pt idx="56">
                  <c:v>62.5</c:v>
                </c:pt>
                <c:pt idx="57">
                  <c:v>63.5</c:v>
                </c:pt>
                <c:pt idx="58">
                  <c:v>64.5</c:v>
                </c:pt>
                <c:pt idx="59">
                  <c:v>65.5</c:v>
                </c:pt>
                <c:pt idx="60">
                  <c:v>66.5</c:v>
                </c:pt>
                <c:pt idx="61">
                  <c:v>67.5</c:v>
                </c:pt>
                <c:pt idx="62">
                  <c:v>68.5</c:v>
                </c:pt>
                <c:pt idx="63">
                  <c:v>69.5</c:v>
                </c:pt>
                <c:pt idx="64">
                  <c:v>70.5</c:v>
                </c:pt>
                <c:pt idx="65">
                  <c:v>71.5</c:v>
                </c:pt>
                <c:pt idx="66">
                  <c:v>72.5</c:v>
                </c:pt>
                <c:pt idx="67">
                  <c:v>73.5</c:v>
                </c:pt>
                <c:pt idx="68">
                  <c:v>74.5</c:v>
                </c:pt>
                <c:pt idx="69">
                  <c:v>75.5</c:v>
                </c:pt>
                <c:pt idx="70">
                  <c:v>76.5</c:v>
                </c:pt>
                <c:pt idx="71">
                  <c:v>77.5</c:v>
                </c:pt>
                <c:pt idx="72">
                  <c:v>78.5</c:v>
                </c:pt>
                <c:pt idx="73">
                  <c:v>79.5</c:v>
                </c:pt>
                <c:pt idx="74">
                  <c:v>80.5</c:v>
                </c:pt>
                <c:pt idx="75">
                  <c:v>81.5</c:v>
                </c:pt>
                <c:pt idx="76">
                  <c:v>82.5</c:v>
                </c:pt>
                <c:pt idx="77">
                  <c:v>83.5</c:v>
                </c:pt>
                <c:pt idx="78">
                  <c:v>84.5</c:v>
                </c:pt>
                <c:pt idx="79">
                  <c:v>85.499999999999986</c:v>
                </c:pt>
                <c:pt idx="80">
                  <c:v>86.5</c:v>
                </c:pt>
                <c:pt idx="81">
                  <c:v>87.5</c:v>
                </c:pt>
                <c:pt idx="82">
                  <c:v>88.5</c:v>
                </c:pt>
                <c:pt idx="83">
                  <c:v>89.5</c:v>
                </c:pt>
                <c:pt idx="84">
                  <c:v>90.5</c:v>
                </c:pt>
                <c:pt idx="85">
                  <c:v>91.5</c:v>
                </c:pt>
                <c:pt idx="86">
                  <c:v>92.5</c:v>
                </c:pt>
                <c:pt idx="87">
                  <c:v>93.5</c:v>
                </c:pt>
                <c:pt idx="88">
                  <c:v>94.5</c:v>
                </c:pt>
                <c:pt idx="89">
                  <c:v>95.5</c:v>
                </c:pt>
                <c:pt idx="90">
                  <c:v>96.5</c:v>
                </c:pt>
                <c:pt idx="91">
                  <c:v>97.5</c:v>
                </c:pt>
                <c:pt idx="92">
                  <c:v>98.5</c:v>
                </c:pt>
                <c:pt idx="93">
                  <c:v>99.5</c:v>
                </c:pt>
                <c:pt idx="94">
                  <c:v>100.5</c:v>
                </c:pt>
                <c:pt idx="95">
                  <c:v>101.5</c:v>
                </c:pt>
                <c:pt idx="96">
                  <c:v>102.5</c:v>
                </c:pt>
                <c:pt idx="97">
                  <c:v>103.5</c:v>
                </c:pt>
                <c:pt idx="98">
                  <c:v>104.5</c:v>
                </c:pt>
                <c:pt idx="99">
                  <c:v>105.5</c:v>
                </c:pt>
                <c:pt idx="100">
                  <c:v>106.5</c:v>
                </c:pt>
                <c:pt idx="101">
                  <c:v>107.5</c:v>
                </c:pt>
                <c:pt idx="102">
                  <c:v>108.5</c:v>
                </c:pt>
                <c:pt idx="103">
                  <c:v>109.5</c:v>
                </c:pt>
                <c:pt idx="104">
                  <c:v>110.5</c:v>
                </c:pt>
                <c:pt idx="105">
                  <c:v>111.5</c:v>
                </c:pt>
                <c:pt idx="106">
                  <c:v>112.5</c:v>
                </c:pt>
                <c:pt idx="107">
                  <c:v>113.5</c:v>
                </c:pt>
                <c:pt idx="108">
                  <c:v>114.5</c:v>
                </c:pt>
                <c:pt idx="109">
                  <c:v>115.5</c:v>
                </c:pt>
                <c:pt idx="110">
                  <c:v>116.5</c:v>
                </c:pt>
                <c:pt idx="111">
                  <c:v>117.5</c:v>
                </c:pt>
                <c:pt idx="112">
                  <c:v>118.5</c:v>
                </c:pt>
                <c:pt idx="113">
                  <c:v>119.5</c:v>
                </c:pt>
                <c:pt idx="114">
                  <c:v>120.5</c:v>
                </c:pt>
                <c:pt idx="115">
                  <c:v>121.5</c:v>
                </c:pt>
                <c:pt idx="116">
                  <c:v>122.5</c:v>
                </c:pt>
                <c:pt idx="117">
                  <c:v>123.5</c:v>
                </c:pt>
                <c:pt idx="118">
                  <c:v>124.5</c:v>
                </c:pt>
                <c:pt idx="119">
                  <c:v>125.5</c:v>
                </c:pt>
                <c:pt idx="120">
                  <c:v>126.5</c:v>
                </c:pt>
                <c:pt idx="121">
                  <c:v>127.5</c:v>
                </c:pt>
                <c:pt idx="122">
                  <c:v>128.5</c:v>
                </c:pt>
                <c:pt idx="123">
                  <c:v>129.5</c:v>
                </c:pt>
                <c:pt idx="124">
                  <c:v>130.5</c:v>
                </c:pt>
                <c:pt idx="125">
                  <c:v>131.5</c:v>
                </c:pt>
                <c:pt idx="126">
                  <c:v>132.5</c:v>
                </c:pt>
                <c:pt idx="127">
                  <c:v>133.5</c:v>
                </c:pt>
                <c:pt idx="128">
                  <c:v>134.5</c:v>
                </c:pt>
                <c:pt idx="129">
                  <c:v>135.5</c:v>
                </c:pt>
                <c:pt idx="130">
                  <c:v>136.5</c:v>
                </c:pt>
                <c:pt idx="131">
                  <c:v>137.5</c:v>
                </c:pt>
                <c:pt idx="132">
                  <c:v>138.5</c:v>
                </c:pt>
                <c:pt idx="133">
                  <c:v>139.5</c:v>
                </c:pt>
                <c:pt idx="134">
                  <c:v>140.5</c:v>
                </c:pt>
                <c:pt idx="135">
                  <c:v>141.5</c:v>
                </c:pt>
                <c:pt idx="136">
                  <c:v>142.5</c:v>
                </c:pt>
                <c:pt idx="137">
                  <c:v>143.5</c:v>
                </c:pt>
                <c:pt idx="138">
                  <c:v>144.5</c:v>
                </c:pt>
                <c:pt idx="139">
                  <c:v>145.5</c:v>
                </c:pt>
                <c:pt idx="140">
                  <c:v>146.5</c:v>
                </c:pt>
                <c:pt idx="141">
                  <c:v>147.5</c:v>
                </c:pt>
                <c:pt idx="142">
                  <c:v>148.5</c:v>
                </c:pt>
                <c:pt idx="143">
                  <c:v>149.5</c:v>
                </c:pt>
              </c:numCache>
            </c:numRef>
          </c:xVal>
          <c:yVal>
            <c:numRef>
              <c:f>Sheet1!$H$3:$H$91</c:f>
              <c:numCache>
                <c:formatCode>General</c:formatCode>
                <c:ptCount val="89"/>
                <c:pt idx="0">
                  <c:v>0</c:v>
                </c:pt>
                <c:pt idx="1">
                  <c:v>0</c:v>
                </c:pt>
                <c:pt idx="2">
                  <c:v>4.9680065211932697E-21</c:v>
                </c:pt>
                <c:pt idx="3">
                  <c:v>1.1175266970232629E-19</c:v>
                </c:pt>
                <c:pt idx="4">
                  <c:v>0</c:v>
                </c:pt>
                <c:pt idx="5">
                  <c:v>2.9727888530145243E-8</c:v>
                </c:pt>
                <c:pt idx="6">
                  <c:v>8.0516612206787176E-7</c:v>
                </c:pt>
                <c:pt idx="7">
                  <c:v>8.5608209685384166E-6</c:v>
                </c:pt>
                <c:pt idx="8">
                  <c:v>4.9205591486550467E-5</c:v>
                </c:pt>
                <c:pt idx="9">
                  <c:v>1.9479721993534519E-4</c:v>
                </c:pt>
                <c:pt idx="10">
                  <c:v>5.492350463668854E-4</c:v>
                </c:pt>
                <c:pt idx="11">
                  <c:v>1.2729614938686066E-3</c:v>
                </c:pt>
                <c:pt idx="12">
                  <c:v>2.3993408921510469E-3</c:v>
                </c:pt>
                <c:pt idx="13">
                  <c:v>3.956608698914529E-3</c:v>
                </c:pt>
                <c:pt idx="14">
                  <c:v>5.9093592861406245E-3</c:v>
                </c:pt>
                <c:pt idx="15">
                  <c:v>8.2512870455640243E-3</c:v>
                </c:pt>
                <c:pt idx="16">
                  <c:v>1.049780235808296E-2</c:v>
                </c:pt>
                <c:pt idx="17">
                  <c:v>1.2735154348245901E-2</c:v>
                </c:pt>
                <c:pt idx="18">
                  <c:v>1.489516168530235E-2</c:v>
                </c:pt>
                <c:pt idx="19">
                  <c:v>1.7166889076845958E-2</c:v>
                </c:pt>
                <c:pt idx="20">
                  <c:v>1.9405742402310168E-2</c:v>
                </c:pt>
                <c:pt idx="21">
                  <c:v>2.1008909653146085E-2</c:v>
                </c:pt>
                <c:pt idx="22">
                  <c:v>2.1999946262528717E-2</c:v>
                </c:pt>
                <c:pt idx="23">
                  <c:v>2.3541817616926825E-2</c:v>
                </c:pt>
                <c:pt idx="24">
                  <c:v>2.4821369455066151E-2</c:v>
                </c:pt>
                <c:pt idx="25">
                  <c:v>2.506323974911806E-2</c:v>
                </c:pt>
                <c:pt idx="26">
                  <c:v>2.5428167767690808E-2</c:v>
                </c:pt>
                <c:pt idx="27">
                  <c:v>2.5401091962085252E-2</c:v>
                </c:pt>
                <c:pt idx="28">
                  <c:v>2.5623237816489522E-2</c:v>
                </c:pt>
                <c:pt idx="29">
                  <c:v>2.5566963627783528E-2</c:v>
                </c:pt>
                <c:pt idx="30">
                  <c:v>2.5420712861367292E-2</c:v>
                </c:pt>
                <c:pt idx="31">
                  <c:v>2.4394627838227566E-2</c:v>
                </c:pt>
                <c:pt idx="32">
                  <c:v>2.4368380355546844E-2</c:v>
                </c:pt>
                <c:pt idx="33">
                  <c:v>2.3546062771916603E-2</c:v>
                </c:pt>
                <c:pt idx="34">
                  <c:v>2.3195785715076876E-2</c:v>
                </c:pt>
                <c:pt idx="35">
                  <c:v>2.3637178293648486E-2</c:v>
                </c:pt>
                <c:pt idx="36">
                  <c:v>2.2686160035571962E-2</c:v>
                </c:pt>
                <c:pt idx="37">
                  <c:v>2.2346961797851905E-2</c:v>
                </c:pt>
                <c:pt idx="38">
                  <c:v>2.1774176495328298E-2</c:v>
                </c:pt>
                <c:pt idx="39">
                  <c:v>2.0367166467129938E-2</c:v>
                </c:pt>
                <c:pt idx="40">
                  <c:v>2.0047485588326315E-2</c:v>
                </c:pt>
                <c:pt idx="41">
                  <c:v>1.9640779032232183E-2</c:v>
                </c:pt>
                <c:pt idx="42">
                  <c:v>1.8874735637307939E-2</c:v>
                </c:pt>
                <c:pt idx="43">
                  <c:v>1.7942251104674602E-2</c:v>
                </c:pt>
                <c:pt idx="44">
                  <c:v>1.8451773243813915E-2</c:v>
                </c:pt>
                <c:pt idx="45">
                  <c:v>1.7092961255804409E-2</c:v>
                </c:pt>
                <c:pt idx="46">
                  <c:v>1.6758059943256937E-2</c:v>
                </c:pt>
                <c:pt idx="47">
                  <c:v>1.549869847641047E-2</c:v>
                </c:pt>
                <c:pt idx="48">
                  <c:v>1.5199829211093335E-2</c:v>
                </c:pt>
                <c:pt idx="49">
                  <c:v>1.4868241190245202E-2</c:v>
                </c:pt>
                <c:pt idx="50">
                  <c:v>1.4429540661179309E-2</c:v>
                </c:pt>
                <c:pt idx="51">
                  <c:v>2.1099714553781155E-2</c:v>
                </c:pt>
                <c:pt idx="52">
                  <c:v>1.321708297995164E-2</c:v>
                </c:pt>
                <c:pt idx="53">
                  <c:v>2.5834304851774115E-2</c:v>
                </c:pt>
                <c:pt idx="54">
                  <c:v>4.3743215958724095E-2</c:v>
                </c:pt>
                <c:pt idx="55">
                  <c:v>1.1281499385342755E-2</c:v>
                </c:pt>
                <c:pt idx="56">
                  <c:v>1.0650006695521444E-2</c:v>
                </c:pt>
                <c:pt idx="57">
                  <c:v>1.0739569111769261E-2</c:v>
                </c:pt>
                <c:pt idx="58">
                  <c:v>1.0063450524372448E-2</c:v>
                </c:pt>
                <c:pt idx="59">
                  <c:v>9.4839868682673554E-3</c:v>
                </c:pt>
                <c:pt idx="60">
                  <c:v>9.0090989814227175E-3</c:v>
                </c:pt>
                <c:pt idx="61">
                  <c:v>1.332947604681523E-2</c:v>
                </c:pt>
                <c:pt idx="62">
                  <c:v>8.0201849495349763E-3</c:v>
                </c:pt>
                <c:pt idx="63">
                  <c:v>8.1959964903312692E-3</c:v>
                </c:pt>
                <c:pt idx="64">
                  <c:v>6.5946411958934274E-3</c:v>
                </c:pt>
                <c:pt idx="65">
                  <c:v>6.1351808235238477E-3</c:v>
                </c:pt>
                <c:pt idx="66">
                  <c:v>6.5748649860629853E-3</c:v>
                </c:pt>
                <c:pt idx="67">
                  <c:v>5.6292825971806888E-3</c:v>
                </c:pt>
                <c:pt idx="68">
                  <c:v>5.4514520192551113E-3</c:v>
                </c:pt>
                <c:pt idx="69">
                  <c:v>4.6894259905163179E-3</c:v>
                </c:pt>
                <c:pt idx="70">
                  <c:v>4.7141824919323325E-3</c:v>
                </c:pt>
                <c:pt idx="71">
                  <c:v>4.3045457434915963E-3</c:v>
                </c:pt>
                <c:pt idx="72">
                  <c:v>3.9935467243439032E-3</c:v>
                </c:pt>
                <c:pt idx="73">
                  <c:v>3.5895270407372056E-3</c:v>
                </c:pt>
                <c:pt idx="74">
                  <c:v>3.1847308043884762E-3</c:v>
                </c:pt>
                <c:pt idx="75">
                  <c:v>2.8203877888813896E-3</c:v>
                </c:pt>
                <c:pt idx="76">
                  <c:v>2.4509920035328077E-3</c:v>
                </c:pt>
                <c:pt idx="77">
                  <c:v>2.1480380707925776E-3</c:v>
                </c:pt>
                <c:pt idx="78">
                  <c:v>2.0673128247490975E-3</c:v>
                </c:pt>
                <c:pt idx="79">
                  <c:v>1.5857206992315749E-3</c:v>
                </c:pt>
                <c:pt idx="80">
                  <c:v>1.4041523141076772E-3</c:v>
                </c:pt>
                <c:pt idx="81">
                  <c:v>9.4484207526822394E-4</c:v>
                </c:pt>
                <c:pt idx="82">
                  <c:v>4.7888247414965538E-4</c:v>
                </c:pt>
                <c:pt idx="83">
                  <c:v>2.814511873133339E-4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E742-48AA-BBC3-911D736D39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034768"/>
        <c:axId val="546026928"/>
      </c:scatterChart>
      <c:valAx>
        <c:axId val="546034768"/>
        <c:scaling>
          <c:orientation val="minMax"/>
          <c:max val="10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800" dirty="0">
                    <a:solidFill>
                      <a:sysClr val="windowText" lastClr="000000"/>
                    </a:solidFill>
                  </a:rPr>
                  <a:t>Photon</a:t>
                </a:r>
                <a:r>
                  <a:rPr lang="en-US" altLang="ja-JP" sz="1800" baseline="0" dirty="0">
                    <a:solidFill>
                      <a:sysClr val="windowText" lastClr="000000"/>
                    </a:solidFill>
                  </a:rPr>
                  <a:t> energy (</a:t>
                </a:r>
                <a:r>
                  <a:rPr lang="en-US" altLang="ja-JP" sz="1800" baseline="0" dirty="0" err="1">
                    <a:solidFill>
                      <a:sysClr val="windowText" lastClr="000000"/>
                    </a:solidFill>
                  </a:rPr>
                  <a:t>keV</a:t>
                </a:r>
                <a:r>
                  <a:rPr lang="en-US" altLang="ja-JP" sz="1400" baseline="0" dirty="0">
                    <a:solidFill>
                      <a:sysClr val="windowText" lastClr="000000"/>
                    </a:solidFill>
                  </a:rPr>
                  <a:t>)</a:t>
                </a:r>
                <a:endParaRPr lang="ja-JP" altLang="en-US" sz="14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9340647100347287"/>
              <c:y val="0.9307674386005616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26928"/>
        <c:crosses val="autoZero"/>
        <c:crossBetween val="midCat"/>
      </c:valAx>
      <c:valAx>
        <c:axId val="546026928"/>
        <c:scaling>
          <c:orientation val="minMax"/>
          <c:max val="5.000000000000001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800" dirty="0">
                    <a:solidFill>
                      <a:sysClr val="windowText" lastClr="000000"/>
                    </a:solidFill>
                  </a:rPr>
                  <a:t>Photon </a:t>
                </a:r>
                <a:r>
                  <a:rPr lang="en-US" altLang="ja-JP" sz="1800" dirty="0" err="1">
                    <a:solidFill>
                      <a:sysClr val="windowText" lastClr="000000"/>
                    </a:solidFill>
                  </a:rPr>
                  <a:t>fluence</a:t>
                </a:r>
                <a:r>
                  <a:rPr lang="en-US" altLang="ja-JP" sz="1800" dirty="0">
                    <a:solidFill>
                      <a:sysClr val="windowText" lastClr="000000"/>
                    </a:solidFill>
                  </a:rPr>
                  <a:t> / energy bin</a:t>
                </a:r>
                <a:endParaRPr lang="ja-JP" altLang="en-US" sz="18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0045401706402298E-2"/>
              <c:y val="3.2079901279543577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34768"/>
        <c:crosses val="autoZero"/>
        <c:crossBetween val="midCat"/>
        <c:majorUnit val="2.0000000000000004E-2"/>
        <c:minorUnit val="1.0000000000000002E-2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Sheet1!$I$1:$I$2</c:f>
              <c:strCache>
                <c:ptCount val="2"/>
                <c:pt idx="0">
                  <c:v>100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Sheet1!$B$3:$B$146</c:f>
              <c:numCache>
                <c:formatCode>General</c:formatCode>
                <c:ptCount val="144"/>
                <c:pt idx="0">
                  <c:v>6.5000000000000009</c:v>
                </c:pt>
                <c:pt idx="1">
                  <c:v>7.5</c:v>
                </c:pt>
                <c:pt idx="2">
                  <c:v>8.4999999999999982</c:v>
                </c:pt>
                <c:pt idx="3">
                  <c:v>9.5</c:v>
                </c:pt>
                <c:pt idx="4">
                  <c:v>10.499999999999998</c:v>
                </c:pt>
                <c:pt idx="5">
                  <c:v>11.5</c:v>
                </c:pt>
                <c:pt idx="6">
                  <c:v>12.499999999999998</c:v>
                </c:pt>
                <c:pt idx="7">
                  <c:v>13.5</c:v>
                </c:pt>
                <c:pt idx="8">
                  <c:v>14.499999999999998</c:v>
                </c:pt>
                <c:pt idx="9">
                  <c:v>15.5</c:v>
                </c:pt>
                <c:pt idx="10">
                  <c:v>16.5</c:v>
                </c:pt>
                <c:pt idx="11">
                  <c:v>17.499999999999996</c:v>
                </c:pt>
                <c:pt idx="12">
                  <c:v>18.5</c:v>
                </c:pt>
                <c:pt idx="13">
                  <c:v>19.5</c:v>
                </c:pt>
                <c:pt idx="14">
                  <c:v>20.5</c:v>
                </c:pt>
                <c:pt idx="15">
                  <c:v>21.5</c:v>
                </c:pt>
                <c:pt idx="16">
                  <c:v>22.5</c:v>
                </c:pt>
                <c:pt idx="17">
                  <c:v>23.5</c:v>
                </c:pt>
                <c:pt idx="18">
                  <c:v>24.5</c:v>
                </c:pt>
                <c:pt idx="19">
                  <c:v>25.5</c:v>
                </c:pt>
                <c:pt idx="20">
                  <c:v>26.5</c:v>
                </c:pt>
                <c:pt idx="21">
                  <c:v>27.5</c:v>
                </c:pt>
                <c:pt idx="22">
                  <c:v>28.5</c:v>
                </c:pt>
                <c:pt idx="23">
                  <c:v>29.5</c:v>
                </c:pt>
                <c:pt idx="24">
                  <c:v>30.5</c:v>
                </c:pt>
                <c:pt idx="25">
                  <c:v>31.5</c:v>
                </c:pt>
                <c:pt idx="26">
                  <c:v>32.5</c:v>
                </c:pt>
                <c:pt idx="27">
                  <c:v>33.5</c:v>
                </c:pt>
                <c:pt idx="28">
                  <c:v>34.5</c:v>
                </c:pt>
                <c:pt idx="29">
                  <c:v>35.5</c:v>
                </c:pt>
                <c:pt idx="30">
                  <c:v>36.5</c:v>
                </c:pt>
                <c:pt idx="31">
                  <c:v>37.5</c:v>
                </c:pt>
                <c:pt idx="32">
                  <c:v>38.5</c:v>
                </c:pt>
                <c:pt idx="33">
                  <c:v>39.5</c:v>
                </c:pt>
                <c:pt idx="34">
                  <c:v>40.5</c:v>
                </c:pt>
                <c:pt idx="35">
                  <c:v>41.5</c:v>
                </c:pt>
                <c:pt idx="36">
                  <c:v>42.499999999999993</c:v>
                </c:pt>
                <c:pt idx="37">
                  <c:v>43.5</c:v>
                </c:pt>
                <c:pt idx="38">
                  <c:v>44.5</c:v>
                </c:pt>
                <c:pt idx="39">
                  <c:v>45.5</c:v>
                </c:pt>
                <c:pt idx="40">
                  <c:v>46.5</c:v>
                </c:pt>
                <c:pt idx="41">
                  <c:v>47.5</c:v>
                </c:pt>
                <c:pt idx="42">
                  <c:v>48.5</c:v>
                </c:pt>
                <c:pt idx="43">
                  <c:v>49.5</c:v>
                </c:pt>
                <c:pt idx="44">
                  <c:v>50.499999999999993</c:v>
                </c:pt>
                <c:pt idx="45">
                  <c:v>51.5</c:v>
                </c:pt>
                <c:pt idx="46">
                  <c:v>52.5</c:v>
                </c:pt>
                <c:pt idx="47">
                  <c:v>53.5</c:v>
                </c:pt>
                <c:pt idx="48">
                  <c:v>54.5</c:v>
                </c:pt>
                <c:pt idx="49">
                  <c:v>55.5</c:v>
                </c:pt>
                <c:pt idx="50">
                  <c:v>56.5</c:v>
                </c:pt>
                <c:pt idx="51">
                  <c:v>57.5</c:v>
                </c:pt>
                <c:pt idx="52">
                  <c:v>58.5</c:v>
                </c:pt>
                <c:pt idx="53">
                  <c:v>59.5</c:v>
                </c:pt>
                <c:pt idx="54">
                  <c:v>60.5</c:v>
                </c:pt>
                <c:pt idx="55">
                  <c:v>61.5</c:v>
                </c:pt>
                <c:pt idx="56">
                  <c:v>62.5</c:v>
                </c:pt>
                <c:pt idx="57">
                  <c:v>63.5</c:v>
                </c:pt>
                <c:pt idx="58">
                  <c:v>64.5</c:v>
                </c:pt>
                <c:pt idx="59">
                  <c:v>65.5</c:v>
                </c:pt>
                <c:pt idx="60">
                  <c:v>66.5</c:v>
                </c:pt>
                <c:pt idx="61">
                  <c:v>67.5</c:v>
                </c:pt>
                <c:pt idx="62">
                  <c:v>68.5</c:v>
                </c:pt>
                <c:pt idx="63">
                  <c:v>69.5</c:v>
                </c:pt>
                <c:pt idx="64">
                  <c:v>70.5</c:v>
                </c:pt>
                <c:pt idx="65">
                  <c:v>71.5</c:v>
                </c:pt>
                <c:pt idx="66">
                  <c:v>72.5</c:v>
                </c:pt>
                <c:pt idx="67">
                  <c:v>73.5</c:v>
                </c:pt>
                <c:pt idx="68">
                  <c:v>74.5</c:v>
                </c:pt>
                <c:pt idx="69">
                  <c:v>75.5</c:v>
                </c:pt>
                <c:pt idx="70">
                  <c:v>76.5</c:v>
                </c:pt>
                <c:pt idx="71">
                  <c:v>77.5</c:v>
                </c:pt>
                <c:pt idx="72">
                  <c:v>78.5</c:v>
                </c:pt>
                <c:pt idx="73">
                  <c:v>79.5</c:v>
                </c:pt>
                <c:pt idx="74">
                  <c:v>80.5</c:v>
                </c:pt>
                <c:pt idx="75">
                  <c:v>81.5</c:v>
                </c:pt>
                <c:pt idx="76">
                  <c:v>82.5</c:v>
                </c:pt>
                <c:pt idx="77">
                  <c:v>83.5</c:v>
                </c:pt>
                <c:pt idx="78">
                  <c:v>84.5</c:v>
                </c:pt>
                <c:pt idx="79">
                  <c:v>85.499999999999986</c:v>
                </c:pt>
                <c:pt idx="80">
                  <c:v>86.5</c:v>
                </c:pt>
                <c:pt idx="81">
                  <c:v>87.5</c:v>
                </c:pt>
                <c:pt idx="82">
                  <c:v>88.5</c:v>
                </c:pt>
                <c:pt idx="83">
                  <c:v>89.5</c:v>
                </c:pt>
                <c:pt idx="84">
                  <c:v>90.5</c:v>
                </c:pt>
                <c:pt idx="85">
                  <c:v>91.5</c:v>
                </c:pt>
                <c:pt idx="86">
                  <c:v>92.5</c:v>
                </c:pt>
                <c:pt idx="87">
                  <c:v>93.5</c:v>
                </c:pt>
                <c:pt idx="88">
                  <c:v>94.5</c:v>
                </c:pt>
                <c:pt idx="89">
                  <c:v>95.5</c:v>
                </c:pt>
                <c:pt idx="90">
                  <c:v>96.5</c:v>
                </c:pt>
                <c:pt idx="91">
                  <c:v>97.5</c:v>
                </c:pt>
                <c:pt idx="92">
                  <c:v>98.5</c:v>
                </c:pt>
                <c:pt idx="93">
                  <c:v>99.5</c:v>
                </c:pt>
                <c:pt idx="94">
                  <c:v>100.5</c:v>
                </c:pt>
                <c:pt idx="95">
                  <c:v>101.5</c:v>
                </c:pt>
                <c:pt idx="96">
                  <c:v>102.5</c:v>
                </c:pt>
                <c:pt idx="97">
                  <c:v>103.5</c:v>
                </c:pt>
                <c:pt idx="98">
                  <c:v>104.5</c:v>
                </c:pt>
                <c:pt idx="99">
                  <c:v>105.5</c:v>
                </c:pt>
                <c:pt idx="100">
                  <c:v>106.5</c:v>
                </c:pt>
                <c:pt idx="101">
                  <c:v>107.5</c:v>
                </c:pt>
                <c:pt idx="102">
                  <c:v>108.5</c:v>
                </c:pt>
                <c:pt idx="103">
                  <c:v>109.5</c:v>
                </c:pt>
                <c:pt idx="104">
                  <c:v>110.5</c:v>
                </c:pt>
                <c:pt idx="105">
                  <c:v>111.5</c:v>
                </c:pt>
                <c:pt idx="106">
                  <c:v>112.5</c:v>
                </c:pt>
                <c:pt idx="107">
                  <c:v>113.5</c:v>
                </c:pt>
                <c:pt idx="108">
                  <c:v>114.5</c:v>
                </c:pt>
                <c:pt idx="109">
                  <c:v>115.5</c:v>
                </c:pt>
                <c:pt idx="110">
                  <c:v>116.5</c:v>
                </c:pt>
                <c:pt idx="111">
                  <c:v>117.5</c:v>
                </c:pt>
                <c:pt idx="112">
                  <c:v>118.5</c:v>
                </c:pt>
                <c:pt idx="113">
                  <c:v>119.5</c:v>
                </c:pt>
                <c:pt idx="114">
                  <c:v>120.5</c:v>
                </c:pt>
                <c:pt idx="115">
                  <c:v>121.5</c:v>
                </c:pt>
                <c:pt idx="116">
                  <c:v>122.5</c:v>
                </c:pt>
                <c:pt idx="117">
                  <c:v>123.5</c:v>
                </c:pt>
                <c:pt idx="118">
                  <c:v>124.5</c:v>
                </c:pt>
                <c:pt idx="119">
                  <c:v>125.5</c:v>
                </c:pt>
                <c:pt idx="120">
                  <c:v>126.5</c:v>
                </c:pt>
                <c:pt idx="121">
                  <c:v>127.5</c:v>
                </c:pt>
                <c:pt idx="122">
                  <c:v>128.5</c:v>
                </c:pt>
                <c:pt idx="123">
                  <c:v>129.5</c:v>
                </c:pt>
                <c:pt idx="124">
                  <c:v>130.5</c:v>
                </c:pt>
                <c:pt idx="125">
                  <c:v>131.5</c:v>
                </c:pt>
                <c:pt idx="126">
                  <c:v>132.5</c:v>
                </c:pt>
                <c:pt idx="127">
                  <c:v>133.5</c:v>
                </c:pt>
                <c:pt idx="128">
                  <c:v>134.5</c:v>
                </c:pt>
                <c:pt idx="129">
                  <c:v>135.5</c:v>
                </c:pt>
                <c:pt idx="130">
                  <c:v>136.5</c:v>
                </c:pt>
                <c:pt idx="131">
                  <c:v>137.5</c:v>
                </c:pt>
                <c:pt idx="132">
                  <c:v>138.5</c:v>
                </c:pt>
                <c:pt idx="133">
                  <c:v>139.5</c:v>
                </c:pt>
                <c:pt idx="134">
                  <c:v>140.5</c:v>
                </c:pt>
                <c:pt idx="135">
                  <c:v>141.5</c:v>
                </c:pt>
                <c:pt idx="136">
                  <c:v>142.5</c:v>
                </c:pt>
                <c:pt idx="137">
                  <c:v>143.5</c:v>
                </c:pt>
                <c:pt idx="138">
                  <c:v>144.5</c:v>
                </c:pt>
                <c:pt idx="139">
                  <c:v>145.5</c:v>
                </c:pt>
                <c:pt idx="140">
                  <c:v>146.5</c:v>
                </c:pt>
                <c:pt idx="141">
                  <c:v>147.5</c:v>
                </c:pt>
                <c:pt idx="142">
                  <c:v>148.5</c:v>
                </c:pt>
                <c:pt idx="143">
                  <c:v>149.5</c:v>
                </c:pt>
              </c:numCache>
            </c:numRef>
          </c:xVal>
          <c:yVal>
            <c:numRef>
              <c:f>Sheet1!$I$3:$I$101</c:f>
              <c:numCache>
                <c:formatCode>General</c:formatCode>
                <c:ptCount val="99"/>
                <c:pt idx="0">
                  <c:v>0</c:v>
                </c:pt>
                <c:pt idx="1">
                  <c:v>4.0915984249270164E-36</c:v>
                </c:pt>
                <c:pt idx="2">
                  <c:v>1.1146082297594403E-26</c:v>
                </c:pt>
                <c:pt idx="3">
                  <c:v>6.7097299513735705E-18</c:v>
                </c:pt>
                <c:pt idx="4">
                  <c:v>1.4444059359335934E-9</c:v>
                </c:pt>
                <c:pt idx="5">
                  <c:v>9.3017703687706107E-9</c:v>
                </c:pt>
                <c:pt idx="6">
                  <c:v>3.2862909761653596E-7</c:v>
                </c:pt>
                <c:pt idx="7">
                  <c:v>4.2159579551010468E-6</c:v>
                </c:pt>
                <c:pt idx="8">
                  <c:v>2.7463082644399029E-5</c:v>
                </c:pt>
                <c:pt idx="9">
                  <c:v>1.4642981956472048E-4</c:v>
                </c:pt>
                <c:pt idx="10">
                  <c:v>3.4902853591217535E-4</c:v>
                </c:pt>
                <c:pt idx="11">
                  <c:v>8.3634694251660108E-4</c:v>
                </c:pt>
                <c:pt idx="12">
                  <c:v>1.6586138178289651E-3</c:v>
                </c:pt>
                <c:pt idx="13">
                  <c:v>2.8548025246148841E-3</c:v>
                </c:pt>
                <c:pt idx="14">
                  <c:v>4.3606251954086779E-3</c:v>
                </c:pt>
                <c:pt idx="15">
                  <c:v>6.2636760549004524E-3</c:v>
                </c:pt>
                <c:pt idx="16">
                  <c:v>8.2765539066075745E-3</c:v>
                </c:pt>
                <c:pt idx="17">
                  <c:v>1.0515132397372976E-2</c:v>
                </c:pt>
                <c:pt idx="18">
                  <c:v>1.2565318519469357E-2</c:v>
                </c:pt>
                <c:pt idx="19">
                  <c:v>1.4146169068091161E-2</c:v>
                </c:pt>
                <c:pt idx="20">
                  <c:v>1.6126427891773275E-2</c:v>
                </c:pt>
                <c:pt idx="21">
                  <c:v>1.7266695326680258E-2</c:v>
                </c:pt>
                <c:pt idx="22">
                  <c:v>1.8699711339713314E-2</c:v>
                </c:pt>
                <c:pt idx="23">
                  <c:v>2.0082338564183153E-2</c:v>
                </c:pt>
                <c:pt idx="24">
                  <c:v>2.0726698052218138E-2</c:v>
                </c:pt>
                <c:pt idx="25">
                  <c:v>2.2156423368855233E-2</c:v>
                </c:pt>
                <c:pt idx="26">
                  <c:v>2.2760965430499037E-2</c:v>
                </c:pt>
                <c:pt idx="27">
                  <c:v>2.2349299311363761E-2</c:v>
                </c:pt>
                <c:pt idx="28">
                  <c:v>2.2994193537563087E-2</c:v>
                </c:pt>
                <c:pt idx="29">
                  <c:v>2.3269378023675701E-2</c:v>
                </c:pt>
                <c:pt idx="30">
                  <c:v>2.2720860068173206E-2</c:v>
                </c:pt>
                <c:pt idx="31">
                  <c:v>2.2158109850758164E-2</c:v>
                </c:pt>
                <c:pt idx="32">
                  <c:v>2.1993451629845041E-2</c:v>
                </c:pt>
                <c:pt idx="33">
                  <c:v>2.1842244130450428E-2</c:v>
                </c:pt>
                <c:pt idx="34">
                  <c:v>2.1972432306615813E-2</c:v>
                </c:pt>
                <c:pt idx="35">
                  <c:v>2.1685894917937123E-2</c:v>
                </c:pt>
                <c:pt idx="36">
                  <c:v>2.1279288244510641E-2</c:v>
                </c:pt>
                <c:pt idx="37">
                  <c:v>2.0376650223097311E-2</c:v>
                </c:pt>
                <c:pt idx="38">
                  <c:v>2.0334858378868552E-2</c:v>
                </c:pt>
                <c:pt idx="39">
                  <c:v>1.91253217848265E-2</c:v>
                </c:pt>
                <c:pt idx="40">
                  <c:v>1.8688152768622488E-2</c:v>
                </c:pt>
                <c:pt idx="41">
                  <c:v>1.8567425344595503E-2</c:v>
                </c:pt>
                <c:pt idx="42">
                  <c:v>1.9186816673726102E-2</c:v>
                </c:pt>
                <c:pt idx="43">
                  <c:v>1.7731218256675729E-2</c:v>
                </c:pt>
                <c:pt idx="44">
                  <c:v>1.6999655314147658E-2</c:v>
                </c:pt>
                <c:pt idx="45">
                  <c:v>1.6018081712936113E-2</c:v>
                </c:pt>
                <c:pt idx="46">
                  <c:v>1.5870041508822617E-2</c:v>
                </c:pt>
                <c:pt idx="47">
                  <c:v>1.5645369212388075E-2</c:v>
                </c:pt>
                <c:pt idx="48">
                  <c:v>1.548971927285891E-2</c:v>
                </c:pt>
                <c:pt idx="49">
                  <c:v>1.4734504449984837E-2</c:v>
                </c:pt>
                <c:pt idx="50">
                  <c:v>1.4001789763718178E-2</c:v>
                </c:pt>
                <c:pt idx="51">
                  <c:v>2.4962071116055383E-2</c:v>
                </c:pt>
                <c:pt idx="52">
                  <c:v>1.3101825433126574E-2</c:v>
                </c:pt>
                <c:pt idx="53">
                  <c:v>3.2536925149928272E-2</c:v>
                </c:pt>
                <c:pt idx="54">
                  <c:v>5.3841140419638348E-2</c:v>
                </c:pt>
                <c:pt idx="55">
                  <c:v>1.2010095770060084E-2</c:v>
                </c:pt>
                <c:pt idx="56">
                  <c:v>1.1469516619612858E-2</c:v>
                </c:pt>
                <c:pt idx="57">
                  <c:v>1.0712121710376457E-2</c:v>
                </c:pt>
                <c:pt idx="58">
                  <c:v>1.0297699633009558E-2</c:v>
                </c:pt>
                <c:pt idx="59">
                  <c:v>1.011860348165914E-2</c:v>
                </c:pt>
                <c:pt idx="60">
                  <c:v>9.6237650111158334E-3</c:v>
                </c:pt>
                <c:pt idx="61">
                  <c:v>1.6389560202335667E-2</c:v>
                </c:pt>
                <c:pt idx="62">
                  <c:v>8.9937200524032954E-3</c:v>
                </c:pt>
                <c:pt idx="63">
                  <c:v>9.4289557844746772E-3</c:v>
                </c:pt>
                <c:pt idx="64">
                  <c:v>7.7158603744400091E-3</c:v>
                </c:pt>
                <c:pt idx="65">
                  <c:v>7.3934955287502423E-3</c:v>
                </c:pt>
                <c:pt idx="66">
                  <c:v>7.3540071719986576E-3</c:v>
                </c:pt>
                <c:pt idx="67">
                  <c:v>6.5993270872889299E-3</c:v>
                </c:pt>
                <c:pt idx="68">
                  <c:v>6.5321146134013344E-3</c:v>
                </c:pt>
                <c:pt idx="69">
                  <c:v>5.983678925308742E-3</c:v>
                </c:pt>
                <c:pt idx="70">
                  <c:v>5.8657897269232791E-3</c:v>
                </c:pt>
                <c:pt idx="71">
                  <c:v>5.4062851089316522E-3</c:v>
                </c:pt>
                <c:pt idx="72">
                  <c:v>5.211640417110296E-3</c:v>
                </c:pt>
                <c:pt idx="73">
                  <c:v>5.0981113914494863E-3</c:v>
                </c:pt>
                <c:pt idx="74">
                  <c:v>4.9908758226459632E-3</c:v>
                </c:pt>
                <c:pt idx="75">
                  <c:v>4.5344150988206036E-3</c:v>
                </c:pt>
                <c:pt idx="76">
                  <c:v>4.2743266824244843E-3</c:v>
                </c:pt>
                <c:pt idx="77">
                  <c:v>4.0287420103935819E-3</c:v>
                </c:pt>
                <c:pt idx="78">
                  <c:v>3.6510235379531818E-3</c:v>
                </c:pt>
                <c:pt idx="79">
                  <c:v>3.3169972869102125E-3</c:v>
                </c:pt>
                <c:pt idx="80">
                  <c:v>3.2285351410456711E-3</c:v>
                </c:pt>
                <c:pt idx="81">
                  <c:v>2.860507769491389E-3</c:v>
                </c:pt>
                <c:pt idx="82">
                  <c:v>2.6616468729127015E-3</c:v>
                </c:pt>
                <c:pt idx="83">
                  <c:v>2.4424700394594222E-3</c:v>
                </c:pt>
                <c:pt idx="84">
                  <c:v>2.277392254755815E-3</c:v>
                </c:pt>
                <c:pt idx="85">
                  <c:v>2.1597951056754943E-3</c:v>
                </c:pt>
                <c:pt idx="86">
                  <c:v>1.7995214375042059E-3</c:v>
                </c:pt>
                <c:pt idx="87">
                  <c:v>1.6933018712129359E-3</c:v>
                </c:pt>
                <c:pt idx="88">
                  <c:v>1.4772717661882984E-3</c:v>
                </c:pt>
                <c:pt idx="89">
                  <c:v>1.1496664864879573E-3</c:v>
                </c:pt>
                <c:pt idx="90">
                  <c:v>8.9171290937872002E-4</c:v>
                </c:pt>
                <c:pt idx="91">
                  <c:v>5.0324619983499756E-4</c:v>
                </c:pt>
                <c:pt idx="92">
                  <c:v>4.0918987009731485E-4</c:v>
                </c:pt>
                <c:pt idx="93">
                  <c:v>1.4431924916375813E-4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4CE-4480-9643-6D869C89A5E3}"/>
            </c:ext>
          </c:extLst>
        </c:ser>
        <c:ser>
          <c:idx val="0"/>
          <c:order val="1"/>
          <c:tx>
            <c:strRef>
              <c:f>Sheet1!$J$1:$J$2</c:f>
              <c:strCache>
                <c:ptCount val="2"/>
                <c:pt idx="0">
                  <c:v>120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prstDash val="sysDot"/>
              <a:round/>
            </a:ln>
            <a:effectLst/>
          </c:spPr>
          <c:marker>
            <c:symbol val="triangle"/>
            <c:size val="5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Sheet1!$B$3:$B$146</c:f>
              <c:numCache>
                <c:formatCode>General</c:formatCode>
                <c:ptCount val="144"/>
                <c:pt idx="0">
                  <c:v>6.5000000000000009</c:v>
                </c:pt>
                <c:pt idx="1">
                  <c:v>7.5</c:v>
                </c:pt>
                <c:pt idx="2">
                  <c:v>8.4999999999999982</c:v>
                </c:pt>
                <c:pt idx="3">
                  <c:v>9.5</c:v>
                </c:pt>
                <c:pt idx="4">
                  <c:v>10.499999999999998</c:v>
                </c:pt>
                <c:pt idx="5">
                  <c:v>11.5</c:v>
                </c:pt>
                <c:pt idx="6">
                  <c:v>12.499999999999998</c:v>
                </c:pt>
                <c:pt idx="7">
                  <c:v>13.5</c:v>
                </c:pt>
                <c:pt idx="8">
                  <c:v>14.499999999999998</c:v>
                </c:pt>
                <c:pt idx="9">
                  <c:v>15.5</c:v>
                </c:pt>
                <c:pt idx="10">
                  <c:v>16.5</c:v>
                </c:pt>
                <c:pt idx="11">
                  <c:v>17.499999999999996</c:v>
                </c:pt>
                <c:pt idx="12">
                  <c:v>18.5</c:v>
                </c:pt>
                <c:pt idx="13">
                  <c:v>19.5</c:v>
                </c:pt>
                <c:pt idx="14">
                  <c:v>20.5</c:v>
                </c:pt>
                <c:pt idx="15">
                  <c:v>21.5</c:v>
                </c:pt>
                <c:pt idx="16">
                  <c:v>22.5</c:v>
                </c:pt>
                <c:pt idx="17">
                  <c:v>23.5</c:v>
                </c:pt>
                <c:pt idx="18">
                  <c:v>24.5</c:v>
                </c:pt>
                <c:pt idx="19">
                  <c:v>25.5</c:v>
                </c:pt>
                <c:pt idx="20">
                  <c:v>26.5</c:v>
                </c:pt>
                <c:pt idx="21">
                  <c:v>27.5</c:v>
                </c:pt>
                <c:pt idx="22">
                  <c:v>28.5</c:v>
                </c:pt>
                <c:pt idx="23">
                  <c:v>29.5</c:v>
                </c:pt>
                <c:pt idx="24">
                  <c:v>30.5</c:v>
                </c:pt>
                <c:pt idx="25">
                  <c:v>31.5</c:v>
                </c:pt>
                <c:pt idx="26">
                  <c:v>32.5</c:v>
                </c:pt>
                <c:pt idx="27">
                  <c:v>33.5</c:v>
                </c:pt>
                <c:pt idx="28">
                  <c:v>34.5</c:v>
                </c:pt>
                <c:pt idx="29">
                  <c:v>35.5</c:v>
                </c:pt>
                <c:pt idx="30">
                  <c:v>36.5</c:v>
                </c:pt>
                <c:pt idx="31">
                  <c:v>37.5</c:v>
                </c:pt>
                <c:pt idx="32">
                  <c:v>38.5</c:v>
                </c:pt>
                <c:pt idx="33">
                  <c:v>39.5</c:v>
                </c:pt>
                <c:pt idx="34">
                  <c:v>40.5</c:v>
                </c:pt>
                <c:pt idx="35">
                  <c:v>41.5</c:v>
                </c:pt>
                <c:pt idx="36">
                  <c:v>42.499999999999993</c:v>
                </c:pt>
                <c:pt idx="37">
                  <c:v>43.5</c:v>
                </c:pt>
                <c:pt idx="38">
                  <c:v>44.5</c:v>
                </c:pt>
                <c:pt idx="39">
                  <c:v>45.5</c:v>
                </c:pt>
                <c:pt idx="40">
                  <c:v>46.5</c:v>
                </c:pt>
                <c:pt idx="41">
                  <c:v>47.5</c:v>
                </c:pt>
                <c:pt idx="42">
                  <c:v>48.5</c:v>
                </c:pt>
                <c:pt idx="43">
                  <c:v>49.5</c:v>
                </c:pt>
                <c:pt idx="44">
                  <c:v>50.499999999999993</c:v>
                </c:pt>
                <c:pt idx="45">
                  <c:v>51.5</c:v>
                </c:pt>
                <c:pt idx="46">
                  <c:v>52.5</c:v>
                </c:pt>
                <c:pt idx="47">
                  <c:v>53.5</c:v>
                </c:pt>
                <c:pt idx="48">
                  <c:v>54.5</c:v>
                </c:pt>
                <c:pt idx="49">
                  <c:v>55.5</c:v>
                </c:pt>
                <c:pt idx="50">
                  <c:v>56.5</c:v>
                </c:pt>
                <c:pt idx="51">
                  <c:v>57.5</c:v>
                </c:pt>
                <c:pt idx="52">
                  <c:v>58.5</c:v>
                </c:pt>
                <c:pt idx="53">
                  <c:v>59.5</c:v>
                </c:pt>
                <c:pt idx="54">
                  <c:v>60.5</c:v>
                </c:pt>
                <c:pt idx="55">
                  <c:v>61.5</c:v>
                </c:pt>
                <c:pt idx="56">
                  <c:v>62.5</c:v>
                </c:pt>
                <c:pt idx="57">
                  <c:v>63.5</c:v>
                </c:pt>
                <c:pt idx="58">
                  <c:v>64.5</c:v>
                </c:pt>
                <c:pt idx="59">
                  <c:v>65.5</c:v>
                </c:pt>
                <c:pt idx="60">
                  <c:v>66.5</c:v>
                </c:pt>
                <c:pt idx="61">
                  <c:v>67.5</c:v>
                </c:pt>
                <c:pt idx="62">
                  <c:v>68.5</c:v>
                </c:pt>
                <c:pt idx="63">
                  <c:v>69.5</c:v>
                </c:pt>
                <c:pt idx="64">
                  <c:v>70.5</c:v>
                </c:pt>
                <c:pt idx="65">
                  <c:v>71.5</c:v>
                </c:pt>
                <c:pt idx="66">
                  <c:v>72.5</c:v>
                </c:pt>
                <c:pt idx="67">
                  <c:v>73.5</c:v>
                </c:pt>
                <c:pt idx="68">
                  <c:v>74.5</c:v>
                </c:pt>
                <c:pt idx="69">
                  <c:v>75.5</c:v>
                </c:pt>
                <c:pt idx="70">
                  <c:v>76.5</c:v>
                </c:pt>
                <c:pt idx="71">
                  <c:v>77.5</c:v>
                </c:pt>
                <c:pt idx="72">
                  <c:v>78.5</c:v>
                </c:pt>
                <c:pt idx="73">
                  <c:v>79.5</c:v>
                </c:pt>
                <c:pt idx="74">
                  <c:v>80.5</c:v>
                </c:pt>
                <c:pt idx="75">
                  <c:v>81.5</c:v>
                </c:pt>
                <c:pt idx="76">
                  <c:v>82.5</c:v>
                </c:pt>
                <c:pt idx="77">
                  <c:v>83.5</c:v>
                </c:pt>
                <c:pt idx="78">
                  <c:v>84.5</c:v>
                </c:pt>
                <c:pt idx="79">
                  <c:v>85.499999999999986</c:v>
                </c:pt>
                <c:pt idx="80">
                  <c:v>86.5</c:v>
                </c:pt>
                <c:pt idx="81">
                  <c:v>87.5</c:v>
                </c:pt>
                <c:pt idx="82">
                  <c:v>88.5</c:v>
                </c:pt>
                <c:pt idx="83">
                  <c:v>89.5</c:v>
                </c:pt>
                <c:pt idx="84">
                  <c:v>90.5</c:v>
                </c:pt>
                <c:pt idx="85">
                  <c:v>91.5</c:v>
                </c:pt>
                <c:pt idx="86">
                  <c:v>92.5</c:v>
                </c:pt>
                <c:pt idx="87">
                  <c:v>93.5</c:v>
                </c:pt>
                <c:pt idx="88">
                  <c:v>94.5</c:v>
                </c:pt>
                <c:pt idx="89">
                  <c:v>95.5</c:v>
                </c:pt>
                <c:pt idx="90">
                  <c:v>96.5</c:v>
                </c:pt>
                <c:pt idx="91">
                  <c:v>97.5</c:v>
                </c:pt>
                <c:pt idx="92">
                  <c:v>98.5</c:v>
                </c:pt>
                <c:pt idx="93">
                  <c:v>99.5</c:v>
                </c:pt>
                <c:pt idx="94">
                  <c:v>100.5</c:v>
                </c:pt>
                <c:pt idx="95">
                  <c:v>101.5</c:v>
                </c:pt>
                <c:pt idx="96">
                  <c:v>102.5</c:v>
                </c:pt>
                <c:pt idx="97">
                  <c:v>103.5</c:v>
                </c:pt>
                <c:pt idx="98">
                  <c:v>104.5</c:v>
                </c:pt>
                <c:pt idx="99">
                  <c:v>105.5</c:v>
                </c:pt>
                <c:pt idx="100">
                  <c:v>106.5</c:v>
                </c:pt>
                <c:pt idx="101">
                  <c:v>107.5</c:v>
                </c:pt>
                <c:pt idx="102">
                  <c:v>108.5</c:v>
                </c:pt>
                <c:pt idx="103">
                  <c:v>109.5</c:v>
                </c:pt>
                <c:pt idx="104">
                  <c:v>110.5</c:v>
                </c:pt>
                <c:pt idx="105">
                  <c:v>111.5</c:v>
                </c:pt>
                <c:pt idx="106">
                  <c:v>112.5</c:v>
                </c:pt>
                <c:pt idx="107">
                  <c:v>113.5</c:v>
                </c:pt>
                <c:pt idx="108">
                  <c:v>114.5</c:v>
                </c:pt>
                <c:pt idx="109">
                  <c:v>115.5</c:v>
                </c:pt>
                <c:pt idx="110">
                  <c:v>116.5</c:v>
                </c:pt>
                <c:pt idx="111">
                  <c:v>117.5</c:v>
                </c:pt>
                <c:pt idx="112">
                  <c:v>118.5</c:v>
                </c:pt>
                <c:pt idx="113">
                  <c:v>119.5</c:v>
                </c:pt>
                <c:pt idx="114">
                  <c:v>120.5</c:v>
                </c:pt>
                <c:pt idx="115">
                  <c:v>121.5</c:v>
                </c:pt>
                <c:pt idx="116">
                  <c:v>122.5</c:v>
                </c:pt>
                <c:pt idx="117">
                  <c:v>123.5</c:v>
                </c:pt>
                <c:pt idx="118">
                  <c:v>124.5</c:v>
                </c:pt>
                <c:pt idx="119">
                  <c:v>125.5</c:v>
                </c:pt>
                <c:pt idx="120">
                  <c:v>126.5</c:v>
                </c:pt>
                <c:pt idx="121">
                  <c:v>127.5</c:v>
                </c:pt>
                <c:pt idx="122">
                  <c:v>128.5</c:v>
                </c:pt>
                <c:pt idx="123">
                  <c:v>129.5</c:v>
                </c:pt>
                <c:pt idx="124">
                  <c:v>130.5</c:v>
                </c:pt>
                <c:pt idx="125">
                  <c:v>131.5</c:v>
                </c:pt>
                <c:pt idx="126">
                  <c:v>132.5</c:v>
                </c:pt>
                <c:pt idx="127">
                  <c:v>133.5</c:v>
                </c:pt>
                <c:pt idx="128">
                  <c:v>134.5</c:v>
                </c:pt>
                <c:pt idx="129">
                  <c:v>135.5</c:v>
                </c:pt>
                <c:pt idx="130">
                  <c:v>136.5</c:v>
                </c:pt>
                <c:pt idx="131">
                  <c:v>137.5</c:v>
                </c:pt>
                <c:pt idx="132">
                  <c:v>138.5</c:v>
                </c:pt>
                <c:pt idx="133">
                  <c:v>139.5</c:v>
                </c:pt>
                <c:pt idx="134">
                  <c:v>140.5</c:v>
                </c:pt>
                <c:pt idx="135">
                  <c:v>141.5</c:v>
                </c:pt>
                <c:pt idx="136">
                  <c:v>142.5</c:v>
                </c:pt>
                <c:pt idx="137">
                  <c:v>143.5</c:v>
                </c:pt>
                <c:pt idx="138">
                  <c:v>144.5</c:v>
                </c:pt>
                <c:pt idx="139">
                  <c:v>145.5</c:v>
                </c:pt>
                <c:pt idx="140">
                  <c:v>146.5</c:v>
                </c:pt>
                <c:pt idx="141">
                  <c:v>147.5</c:v>
                </c:pt>
                <c:pt idx="142">
                  <c:v>148.5</c:v>
                </c:pt>
                <c:pt idx="143">
                  <c:v>149.5</c:v>
                </c:pt>
              </c:numCache>
            </c:numRef>
          </c:xVal>
          <c:yVal>
            <c:numRef>
              <c:f>Sheet1!$J$3:$J$121</c:f>
              <c:numCache>
                <c:formatCode>General</c:formatCode>
                <c:ptCount val="119"/>
                <c:pt idx="0">
                  <c:v>0</c:v>
                </c:pt>
                <c:pt idx="1">
                  <c:v>3.0571916967886937E-35</c:v>
                </c:pt>
                <c:pt idx="2">
                  <c:v>0</c:v>
                </c:pt>
                <c:pt idx="3">
                  <c:v>1.533051116044964E-20</c:v>
                </c:pt>
                <c:pt idx="4">
                  <c:v>1.4461586638299899E-9</c:v>
                </c:pt>
                <c:pt idx="5">
                  <c:v>9.9406686151594056E-16</c:v>
                </c:pt>
                <c:pt idx="6">
                  <c:v>5.7484739115313551E-8</c:v>
                </c:pt>
                <c:pt idx="7">
                  <c:v>8.0434082084932801E-7</c:v>
                </c:pt>
                <c:pt idx="8">
                  <c:v>7.4342859011285209E-6</c:v>
                </c:pt>
                <c:pt idx="9">
                  <c:v>3.756774795736745E-5</c:v>
                </c:pt>
                <c:pt idx="10">
                  <c:v>1.3358495369989763E-4</c:v>
                </c:pt>
                <c:pt idx="11">
                  <c:v>3.6054371326840452E-4</c:v>
                </c:pt>
                <c:pt idx="12">
                  <c:v>7.9699787972145944E-4</c:v>
                </c:pt>
                <c:pt idx="13">
                  <c:v>1.496336410405621E-3</c:v>
                </c:pt>
                <c:pt idx="14">
                  <c:v>2.4474800683061283E-3</c:v>
                </c:pt>
                <c:pt idx="15">
                  <c:v>3.7045904107549828E-3</c:v>
                </c:pt>
                <c:pt idx="16">
                  <c:v>5.0792408501503369E-3</c:v>
                </c:pt>
                <c:pt idx="17">
                  <c:v>6.6578847944743971E-3</c:v>
                </c:pt>
                <c:pt idx="18">
                  <c:v>8.346554991492925E-3</c:v>
                </c:pt>
                <c:pt idx="19">
                  <c:v>9.7822590986930275E-3</c:v>
                </c:pt>
                <c:pt idx="20">
                  <c:v>1.1587821139428467E-2</c:v>
                </c:pt>
                <c:pt idx="21">
                  <c:v>1.2874250207488194E-2</c:v>
                </c:pt>
                <c:pt idx="22">
                  <c:v>1.4093555600229762E-2</c:v>
                </c:pt>
                <c:pt idx="23">
                  <c:v>1.5200978378755777E-2</c:v>
                </c:pt>
                <c:pt idx="24">
                  <c:v>1.6124179375855491E-2</c:v>
                </c:pt>
                <c:pt idx="25">
                  <c:v>1.7026046948490609E-2</c:v>
                </c:pt>
                <c:pt idx="26">
                  <c:v>1.7723272762967434E-2</c:v>
                </c:pt>
                <c:pt idx="27">
                  <c:v>1.8297654590437504E-2</c:v>
                </c:pt>
                <c:pt idx="28">
                  <c:v>1.8842334633570126E-2</c:v>
                </c:pt>
                <c:pt idx="29">
                  <c:v>1.915267113420701E-2</c:v>
                </c:pt>
                <c:pt idx="30">
                  <c:v>1.9406874798372827E-2</c:v>
                </c:pt>
                <c:pt idx="31">
                  <c:v>1.9146601126693603E-2</c:v>
                </c:pt>
                <c:pt idx="32">
                  <c:v>1.883732540406877E-2</c:v>
                </c:pt>
                <c:pt idx="33">
                  <c:v>1.9056759122284009E-2</c:v>
                </c:pt>
                <c:pt idx="34">
                  <c:v>1.9200553475028786E-2</c:v>
                </c:pt>
                <c:pt idx="35">
                  <c:v>1.9481659648222467E-2</c:v>
                </c:pt>
                <c:pt idx="36">
                  <c:v>1.8686842256636891E-2</c:v>
                </c:pt>
                <c:pt idx="37">
                  <c:v>1.8123480734069802E-2</c:v>
                </c:pt>
                <c:pt idx="38">
                  <c:v>1.7913682416130703E-2</c:v>
                </c:pt>
                <c:pt idx="39">
                  <c:v>1.7438453866731572E-2</c:v>
                </c:pt>
                <c:pt idx="40">
                  <c:v>1.7514741485431619E-2</c:v>
                </c:pt>
                <c:pt idx="41">
                  <c:v>1.7842492425099683E-2</c:v>
                </c:pt>
                <c:pt idx="42">
                  <c:v>1.6777382902832171E-2</c:v>
                </c:pt>
                <c:pt idx="43">
                  <c:v>1.658924213597246E-2</c:v>
                </c:pt>
                <c:pt idx="44">
                  <c:v>1.6422257997241996E-2</c:v>
                </c:pt>
                <c:pt idx="45">
                  <c:v>1.5396721388035193E-2</c:v>
                </c:pt>
                <c:pt idx="46">
                  <c:v>1.520866901934315E-2</c:v>
                </c:pt>
                <c:pt idx="47">
                  <c:v>1.5045574399990214E-2</c:v>
                </c:pt>
                <c:pt idx="48">
                  <c:v>1.4433741215483542E-2</c:v>
                </c:pt>
                <c:pt idx="49">
                  <c:v>1.4097916576501531E-2</c:v>
                </c:pt>
                <c:pt idx="50">
                  <c:v>1.3522297174684068E-2</c:v>
                </c:pt>
                <c:pt idx="51">
                  <c:v>3.0575158234034873E-2</c:v>
                </c:pt>
                <c:pt idx="52">
                  <c:v>1.3100726313061216E-2</c:v>
                </c:pt>
                <c:pt idx="53">
                  <c:v>4.3686669123551944E-2</c:v>
                </c:pt>
                <c:pt idx="54">
                  <c:v>6.441427147904083E-2</c:v>
                </c:pt>
                <c:pt idx="55">
                  <c:v>1.1983609202147286E-2</c:v>
                </c:pt>
                <c:pt idx="56">
                  <c:v>1.1838989799837581E-2</c:v>
                </c:pt>
                <c:pt idx="57">
                  <c:v>1.0888149642312744E-2</c:v>
                </c:pt>
                <c:pt idx="58">
                  <c:v>1.0536354401038176E-2</c:v>
                </c:pt>
                <c:pt idx="59">
                  <c:v>1.0187682561687984E-2</c:v>
                </c:pt>
                <c:pt idx="60">
                  <c:v>1.0192338198518655E-2</c:v>
                </c:pt>
                <c:pt idx="61">
                  <c:v>2.0944148400226872E-2</c:v>
                </c:pt>
                <c:pt idx="62">
                  <c:v>9.4307290519214729E-3</c:v>
                </c:pt>
                <c:pt idx="63">
                  <c:v>1.1502399043402421E-2</c:v>
                </c:pt>
                <c:pt idx="64">
                  <c:v>8.0933531732273779E-3</c:v>
                </c:pt>
                <c:pt idx="65">
                  <c:v>8.1438579930233918E-3</c:v>
                </c:pt>
                <c:pt idx="66">
                  <c:v>7.8022580070868765E-3</c:v>
                </c:pt>
                <c:pt idx="67">
                  <c:v>7.7677532556393071E-3</c:v>
                </c:pt>
                <c:pt idx="68">
                  <c:v>7.3886724466103006E-3</c:v>
                </c:pt>
                <c:pt idx="69">
                  <c:v>6.8894290616605559E-3</c:v>
                </c:pt>
                <c:pt idx="70">
                  <c:v>6.7887140826274322E-3</c:v>
                </c:pt>
                <c:pt idx="71">
                  <c:v>6.4230108629726324E-3</c:v>
                </c:pt>
                <c:pt idx="72">
                  <c:v>6.1958570381141307E-3</c:v>
                </c:pt>
                <c:pt idx="73">
                  <c:v>6.1667445748944914E-3</c:v>
                </c:pt>
                <c:pt idx="74">
                  <c:v>5.8772700418279573E-3</c:v>
                </c:pt>
                <c:pt idx="75">
                  <c:v>5.4589993784648211E-3</c:v>
                </c:pt>
                <c:pt idx="76">
                  <c:v>5.3361553914580643E-3</c:v>
                </c:pt>
                <c:pt idx="77">
                  <c:v>5.2161106797608877E-3</c:v>
                </c:pt>
                <c:pt idx="78">
                  <c:v>5.151462153137519E-3</c:v>
                </c:pt>
                <c:pt idx="79">
                  <c:v>4.9443452462844375E-3</c:v>
                </c:pt>
                <c:pt idx="80">
                  <c:v>4.9688020726734059E-3</c:v>
                </c:pt>
                <c:pt idx="81">
                  <c:v>4.49772823715481E-3</c:v>
                </c:pt>
                <c:pt idx="82">
                  <c:v>4.6272610188486706E-3</c:v>
                </c:pt>
                <c:pt idx="83">
                  <c:v>3.9816008021799111E-3</c:v>
                </c:pt>
                <c:pt idx="84">
                  <c:v>4.0087979717666781E-3</c:v>
                </c:pt>
                <c:pt idx="85">
                  <c:v>3.8353313007403467E-3</c:v>
                </c:pt>
                <c:pt idx="86">
                  <c:v>3.6451573760242014E-3</c:v>
                </c:pt>
                <c:pt idx="87">
                  <c:v>3.4165597144270744E-3</c:v>
                </c:pt>
                <c:pt idx="88">
                  <c:v>3.515742458553902E-3</c:v>
                </c:pt>
                <c:pt idx="89">
                  <c:v>3.2833142096910331E-3</c:v>
                </c:pt>
                <c:pt idx="90">
                  <c:v>2.9600715765741889E-3</c:v>
                </c:pt>
                <c:pt idx="91">
                  <c:v>3.0350037567032809E-3</c:v>
                </c:pt>
                <c:pt idx="92">
                  <c:v>2.8051125352525686E-3</c:v>
                </c:pt>
                <c:pt idx="93">
                  <c:v>2.6311950335711144E-3</c:v>
                </c:pt>
                <c:pt idx="94">
                  <c:v>2.4999591138467935E-3</c:v>
                </c:pt>
                <c:pt idx="95">
                  <c:v>2.4197200970518546E-3</c:v>
                </c:pt>
                <c:pt idx="96">
                  <c:v>2.1624431232566766E-3</c:v>
                </c:pt>
                <c:pt idx="97">
                  <c:v>2.3618192972273697E-3</c:v>
                </c:pt>
                <c:pt idx="98">
                  <c:v>2.0102479979775684E-3</c:v>
                </c:pt>
                <c:pt idx="99">
                  <c:v>1.763145653281319E-3</c:v>
                </c:pt>
                <c:pt idx="100">
                  <c:v>1.5980709149725507E-3</c:v>
                </c:pt>
                <c:pt idx="101">
                  <c:v>1.6269447031394782E-3</c:v>
                </c:pt>
                <c:pt idx="102">
                  <c:v>1.4981957185323006E-3</c:v>
                </c:pt>
                <c:pt idx="103">
                  <c:v>1.3691726996053427E-3</c:v>
                </c:pt>
                <c:pt idx="104">
                  <c:v>1.1822871867265576E-3</c:v>
                </c:pt>
                <c:pt idx="105">
                  <c:v>1.2155396307987872E-3</c:v>
                </c:pt>
                <c:pt idx="106">
                  <c:v>1.0162047093063402E-3</c:v>
                </c:pt>
                <c:pt idx="107">
                  <c:v>9.4410127054271955E-4</c:v>
                </c:pt>
                <c:pt idx="108">
                  <c:v>7.121150125182058E-4</c:v>
                </c:pt>
                <c:pt idx="109">
                  <c:v>5.8890859302399771E-4</c:v>
                </c:pt>
                <c:pt idx="110">
                  <c:v>4.2208357099534439E-4</c:v>
                </c:pt>
                <c:pt idx="111">
                  <c:v>2.692245754770275E-4</c:v>
                </c:pt>
                <c:pt idx="112">
                  <c:v>2.010380595229075E-4</c:v>
                </c:pt>
                <c:pt idx="113">
                  <c:v>8.4508353632887782E-5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4CE-4480-9643-6D869C89A5E3}"/>
            </c:ext>
          </c:extLst>
        </c:ser>
        <c:ser>
          <c:idx val="2"/>
          <c:order val="2"/>
          <c:tx>
            <c:strRef>
              <c:f>Sheet1!$K$1:$K$2</c:f>
              <c:strCache>
                <c:ptCount val="2"/>
                <c:pt idx="0">
                  <c:v>150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square"/>
            <c:size val="4"/>
            <c:spPr>
              <a:noFill/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Sheet1!$B$3:$B$146</c:f>
              <c:numCache>
                <c:formatCode>General</c:formatCode>
                <c:ptCount val="144"/>
                <c:pt idx="0">
                  <c:v>6.5000000000000009</c:v>
                </c:pt>
                <c:pt idx="1">
                  <c:v>7.5</c:v>
                </c:pt>
                <c:pt idx="2">
                  <c:v>8.4999999999999982</c:v>
                </c:pt>
                <c:pt idx="3">
                  <c:v>9.5</c:v>
                </c:pt>
                <c:pt idx="4">
                  <c:v>10.499999999999998</c:v>
                </c:pt>
                <c:pt idx="5">
                  <c:v>11.5</c:v>
                </c:pt>
                <c:pt idx="6">
                  <c:v>12.499999999999998</c:v>
                </c:pt>
                <c:pt idx="7">
                  <c:v>13.5</c:v>
                </c:pt>
                <c:pt idx="8">
                  <c:v>14.499999999999998</c:v>
                </c:pt>
                <c:pt idx="9">
                  <c:v>15.5</c:v>
                </c:pt>
                <c:pt idx="10">
                  <c:v>16.5</c:v>
                </c:pt>
                <c:pt idx="11">
                  <c:v>17.499999999999996</c:v>
                </c:pt>
                <c:pt idx="12">
                  <c:v>18.5</c:v>
                </c:pt>
                <c:pt idx="13">
                  <c:v>19.5</c:v>
                </c:pt>
                <c:pt idx="14">
                  <c:v>20.5</c:v>
                </c:pt>
                <c:pt idx="15">
                  <c:v>21.5</c:v>
                </c:pt>
                <c:pt idx="16">
                  <c:v>22.5</c:v>
                </c:pt>
                <c:pt idx="17">
                  <c:v>23.5</c:v>
                </c:pt>
                <c:pt idx="18">
                  <c:v>24.5</c:v>
                </c:pt>
                <c:pt idx="19">
                  <c:v>25.5</c:v>
                </c:pt>
                <c:pt idx="20">
                  <c:v>26.5</c:v>
                </c:pt>
                <c:pt idx="21">
                  <c:v>27.5</c:v>
                </c:pt>
                <c:pt idx="22">
                  <c:v>28.5</c:v>
                </c:pt>
                <c:pt idx="23">
                  <c:v>29.5</c:v>
                </c:pt>
                <c:pt idx="24">
                  <c:v>30.5</c:v>
                </c:pt>
                <c:pt idx="25">
                  <c:v>31.5</c:v>
                </c:pt>
                <c:pt idx="26">
                  <c:v>32.5</c:v>
                </c:pt>
                <c:pt idx="27">
                  <c:v>33.5</c:v>
                </c:pt>
                <c:pt idx="28">
                  <c:v>34.5</c:v>
                </c:pt>
                <c:pt idx="29">
                  <c:v>35.5</c:v>
                </c:pt>
                <c:pt idx="30">
                  <c:v>36.5</c:v>
                </c:pt>
                <c:pt idx="31">
                  <c:v>37.5</c:v>
                </c:pt>
                <c:pt idx="32">
                  <c:v>38.5</c:v>
                </c:pt>
                <c:pt idx="33">
                  <c:v>39.5</c:v>
                </c:pt>
                <c:pt idx="34">
                  <c:v>40.5</c:v>
                </c:pt>
                <c:pt idx="35">
                  <c:v>41.5</c:v>
                </c:pt>
                <c:pt idx="36">
                  <c:v>42.499999999999993</c:v>
                </c:pt>
                <c:pt idx="37">
                  <c:v>43.5</c:v>
                </c:pt>
                <c:pt idx="38">
                  <c:v>44.5</c:v>
                </c:pt>
                <c:pt idx="39">
                  <c:v>45.5</c:v>
                </c:pt>
                <c:pt idx="40">
                  <c:v>46.5</c:v>
                </c:pt>
                <c:pt idx="41">
                  <c:v>47.5</c:v>
                </c:pt>
                <c:pt idx="42">
                  <c:v>48.5</c:v>
                </c:pt>
                <c:pt idx="43">
                  <c:v>49.5</c:v>
                </c:pt>
                <c:pt idx="44">
                  <c:v>50.499999999999993</c:v>
                </c:pt>
                <c:pt idx="45">
                  <c:v>51.5</c:v>
                </c:pt>
                <c:pt idx="46">
                  <c:v>52.5</c:v>
                </c:pt>
                <c:pt idx="47">
                  <c:v>53.5</c:v>
                </c:pt>
                <c:pt idx="48">
                  <c:v>54.5</c:v>
                </c:pt>
                <c:pt idx="49">
                  <c:v>55.5</c:v>
                </c:pt>
                <c:pt idx="50">
                  <c:v>56.5</c:v>
                </c:pt>
                <c:pt idx="51">
                  <c:v>57.5</c:v>
                </c:pt>
                <c:pt idx="52">
                  <c:v>58.5</c:v>
                </c:pt>
                <c:pt idx="53">
                  <c:v>59.5</c:v>
                </c:pt>
                <c:pt idx="54">
                  <c:v>60.5</c:v>
                </c:pt>
                <c:pt idx="55">
                  <c:v>61.5</c:v>
                </c:pt>
                <c:pt idx="56">
                  <c:v>62.5</c:v>
                </c:pt>
                <c:pt idx="57">
                  <c:v>63.5</c:v>
                </c:pt>
                <c:pt idx="58">
                  <c:v>64.5</c:v>
                </c:pt>
                <c:pt idx="59">
                  <c:v>65.5</c:v>
                </c:pt>
                <c:pt idx="60">
                  <c:v>66.5</c:v>
                </c:pt>
                <c:pt idx="61">
                  <c:v>67.5</c:v>
                </c:pt>
                <c:pt idx="62">
                  <c:v>68.5</c:v>
                </c:pt>
                <c:pt idx="63">
                  <c:v>69.5</c:v>
                </c:pt>
                <c:pt idx="64">
                  <c:v>70.5</c:v>
                </c:pt>
                <c:pt idx="65">
                  <c:v>71.5</c:v>
                </c:pt>
                <c:pt idx="66">
                  <c:v>72.5</c:v>
                </c:pt>
                <c:pt idx="67">
                  <c:v>73.5</c:v>
                </c:pt>
                <c:pt idx="68">
                  <c:v>74.5</c:v>
                </c:pt>
                <c:pt idx="69">
                  <c:v>75.5</c:v>
                </c:pt>
                <c:pt idx="70">
                  <c:v>76.5</c:v>
                </c:pt>
                <c:pt idx="71">
                  <c:v>77.5</c:v>
                </c:pt>
                <c:pt idx="72">
                  <c:v>78.5</c:v>
                </c:pt>
                <c:pt idx="73">
                  <c:v>79.5</c:v>
                </c:pt>
                <c:pt idx="74">
                  <c:v>80.5</c:v>
                </c:pt>
                <c:pt idx="75">
                  <c:v>81.5</c:v>
                </c:pt>
                <c:pt idx="76">
                  <c:v>82.5</c:v>
                </c:pt>
                <c:pt idx="77">
                  <c:v>83.5</c:v>
                </c:pt>
                <c:pt idx="78">
                  <c:v>84.5</c:v>
                </c:pt>
                <c:pt idx="79">
                  <c:v>85.499999999999986</c:v>
                </c:pt>
                <c:pt idx="80">
                  <c:v>86.5</c:v>
                </c:pt>
                <c:pt idx="81">
                  <c:v>87.5</c:v>
                </c:pt>
                <c:pt idx="82">
                  <c:v>88.5</c:v>
                </c:pt>
                <c:pt idx="83">
                  <c:v>89.5</c:v>
                </c:pt>
                <c:pt idx="84">
                  <c:v>90.5</c:v>
                </c:pt>
                <c:pt idx="85">
                  <c:v>91.5</c:v>
                </c:pt>
                <c:pt idx="86">
                  <c:v>92.5</c:v>
                </c:pt>
                <c:pt idx="87">
                  <c:v>93.5</c:v>
                </c:pt>
                <c:pt idx="88">
                  <c:v>94.5</c:v>
                </c:pt>
                <c:pt idx="89">
                  <c:v>95.5</c:v>
                </c:pt>
                <c:pt idx="90">
                  <c:v>96.5</c:v>
                </c:pt>
                <c:pt idx="91">
                  <c:v>97.5</c:v>
                </c:pt>
                <c:pt idx="92">
                  <c:v>98.5</c:v>
                </c:pt>
                <c:pt idx="93">
                  <c:v>99.5</c:v>
                </c:pt>
                <c:pt idx="94">
                  <c:v>100.5</c:v>
                </c:pt>
                <c:pt idx="95">
                  <c:v>101.5</c:v>
                </c:pt>
                <c:pt idx="96">
                  <c:v>102.5</c:v>
                </c:pt>
                <c:pt idx="97">
                  <c:v>103.5</c:v>
                </c:pt>
                <c:pt idx="98">
                  <c:v>104.5</c:v>
                </c:pt>
                <c:pt idx="99">
                  <c:v>105.5</c:v>
                </c:pt>
                <c:pt idx="100">
                  <c:v>106.5</c:v>
                </c:pt>
                <c:pt idx="101">
                  <c:v>107.5</c:v>
                </c:pt>
                <c:pt idx="102">
                  <c:v>108.5</c:v>
                </c:pt>
                <c:pt idx="103">
                  <c:v>109.5</c:v>
                </c:pt>
                <c:pt idx="104">
                  <c:v>110.5</c:v>
                </c:pt>
                <c:pt idx="105">
                  <c:v>111.5</c:v>
                </c:pt>
                <c:pt idx="106">
                  <c:v>112.5</c:v>
                </c:pt>
                <c:pt idx="107">
                  <c:v>113.5</c:v>
                </c:pt>
                <c:pt idx="108">
                  <c:v>114.5</c:v>
                </c:pt>
                <c:pt idx="109">
                  <c:v>115.5</c:v>
                </c:pt>
                <c:pt idx="110">
                  <c:v>116.5</c:v>
                </c:pt>
                <c:pt idx="111">
                  <c:v>117.5</c:v>
                </c:pt>
                <c:pt idx="112">
                  <c:v>118.5</c:v>
                </c:pt>
                <c:pt idx="113">
                  <c:v>119.5</c:v>
                </c:pt>
                <c:pt idx="114">
                  <c:v>120.5</c:v>
                </c:pt>
                <c:pt idx="115">
                  <c:v>121.5</c:v>
                </c:pt>
                <c:pt idx="116">
                  <c:v>122.5</c:v>
                </c:pt>
                <c:pt idx="117">
                  <c:v>123.5</c:v>
                </c:pt>
                <c:pt idx="118">
                  <c:v>124.5</c:v>
                </c:pt>
                <c:pt idx="119">
                  <c:v>125.5</c:v>
                </c:pt>
                <c:pt idx="120">
                  <c:v>126.5</c:v>
                </c:pt>
                <c:pt idx="121">
                  <c:v>127.5</c:v>
                </c:pt>
                <c:pt idx="122">
                  <c:v>128.5</c:v>
                </c:pt>
                <c:pt idx="123">
                  <c:v>129.5</c:v>
                </c:pt>
                <c:pt idx="124">
                  <c:v>130.5</c:v>
                </c:pt>
                <c:pt idx="125">
                  <c:v>131.5</c:v>
                </c:pt>
                <c:pt idx="126">
                  <c:v>132.5</c:v>
                </c:pt>
                <c:pt idx="127">
                  <c:v>133.5</c:v>
                </c:pt>
                <c:pt idx="128">
                  <c:v>134.5</c:v>
                </c:pt>
                <c:pt idx="129">
                  <c:v>135.5</c:v>
                </c:pt>
                <c:pt idx="130">
                  <c:v>136.5</c:v>
                </c:pt>
                <c:pt idx="131">
                  <c:v>137.5</c:v>
                </c:pt>
                <c:pt idx="132">
                  <c:v>138.5</c:v>
                </c:pt>
                <c:pt idx="133">
                  <c:v>139.5</c:v>
                </c:pt>
                <c:pt idx="134">
                  <c:v>140.5</c:v>
                </c:pt>
                <c:pt idx="135">
                  <c:v>141.5</c:v>
                </c:pt>
                <c:pt idx="136">
                  <c:v>142.5</c:v>
                </c:pt>
                <c:pt idx="137">
                  <c:v>143.5</c:v>
                </c:pt>
                <c:pt idx="138">
                  <c:v>144.5</c:v>
                </c:pt>
                <c:pt idx="139">
                  <c:v>145.5</c:v>
                </c:pt>
                <c:pt idx="140">
                  <c:v>146.5</c:v>
                </c:pt>
                <c:pt idx="141">
                  <c:v>147.5</c:v>
                </c:pt>
                <c:pt idx="142">
                  <c:v>148.5</c:v>
                </c:pt>
                <c:pt idx="143">
                  <c:v>149.5</c:v>
                </c:pt>
              </c:numCache>
            </c:numRef>
          </c:xVal>
          <c:yVal>
            <c:numRef>
              <c:f>Sheet1!$K$3:$K$146</c:f>
              <c:numCache>
                <c:formatCode>General</c:formatCode>
                <c:ptCount val="14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1.7353278782386447E-19</c:v>
                </c:pt>
                <c:pt idx="5">
                  <c:v>2.6679208608251749E-16</c:v>
                </c:pt>
                <c:pt idx="6">
                  <c:v>3.2856853720862367E-9</c:v>
                </c:pt>
                <c:pt idx="7">
                  <c:v>8.3422703374668454E-8</c:v>
                </c:pt>
                <c:pt idx="8">
                  <c:v>9.0447304138997738E-7</c:v>
                </c:pt>
                <c:pt idx="9">
                  <c:v>6.1200411480658988E-6</c:v>
                </c:pt>
                <c:pt idx="10">
                  <c:v>2.9552227455742183E-5</c:v>
                </c:pt>
                <c:pt idx="11">
                  <c:v>9.8227006725951291E-5</c:v>
                </c:pt>
                <c:pt idx="12">
                  <c:v>2.5488276203441669E-4</c:v>
                </c:pt>
                <c:pt idx="13">
                  <c:v>5.4487480260567245E-4</c:v>
                </c:pt>
                <c:pt idx="14">
                  <c:v>1.0121510680759446E-3</c:v>
                </c:pt>
                <c:pt idx="15">
                  <c:v>1.7007042636257531E-3</c:v>
                </c:pt>
                <c:pt idx="16">
                  <c:v>2.4996277532660198E-3</c:v>
                </c:pt>
                <c:pt idx="17">
                  <c:v>3.5515124650676937E-3</c:v>
                </c:pt>
                <c:pt idx="18">
                  <c:v>4.7617869635445528E-3</c:v>
                </c:pt>
                <c:pt idx="19">
                  <c:v>5.8699453430557822E-3</c:v>
                </c:pt>
                <c:pt idx="20">
                  <c:v>7.1638807313882721E-3</c:v>
                </c:pt>
                <c:pt idx="21">
                  <c:v>8.5128228380634968E-3</c:v>
                </c:pt>
                <c:pt idx="22">
                  <c:v>9.4638583802663587E-3</c:v>
                </c:pt>
                <c:pt idx="23">
                  <c:v>1.0293182319963453E-2</c:v>
                </c:pt>
                <c:pt idx="24">
                  <c:v>1.1583506902600509E-2</c:v>
                </c:pt>
                <c:pt idx="25">
                  <c:v>1.2361477161295861E-2</c:v>
                </c:pt>
                <c:pt idx="26">
                  <c:v>1.3285019902238748E-2</c:v>
                </c:pt>
                <c:pt idx="27">
                  <c:v>1.3673044261649919E-2</c:v>
                </c:pt>
                <c:pt idx="28">
                  <c:v>1.4150578593826872E-2</c:v>
                </c:pt>
                <c:pt idx="29">
                  <c:v>1.497230083732305E-2</c:v>
                </c:pt>
                <c:pt idx="30">
                  <c:v>1.5012927680352386E-2</c:v>
                </c:pt>
                <c:pt idx="31">
                  <c:v>1.5665322140973173E-2</c:v>
                </c:pt>
                <c:pt idx="32">
                  <c:v>1.5592282509976045E-2</c:v>
                </c:pt>
                <c:pt idx="33">
                  <c:v>1.5623407232754238E-2</c:v>
                </c:pt>
                <c:pt idx="34">
                  <c:v>1.5906760458643362E-2</c:v>
                </c:pt>
                <c:pt idx="35">
                  <c:v>1.5784668771327545E-2</c:v>
                </c:pt>
                <c:pt idx="36">
                  <c:v>1.5461279945446937E-2</c:v>
                </c:pt>
                <c:pt idx="37">
                  <c:v>1.5622963800475852E-2</c:v>
                </c:pt>
                <c:pt idx="38">
                  <c:v>1.5929945632056151E-2</c:v>
                </c:pt>
                <c:pt idx="39">
                  <c:v>1.5674275249832031E-2</c:v>
                </c:pt>
                <c:pt idx="40">
                  <c:v>1.538443946634935E-2</c:v>
                </c:pt>
                <c:pt idx="41">
                  <c:v>1.4856037117094606E-2</c:v>
                </c:pt>
                <c:pt idx="42">
                  <c:v>1.5132126499947298E-2</c:v>
                </c:pt>
                <c:pt idx="43">
                  <c:v>1.4818662110773439E-2</c:v>
                </c:pt>
                <c:pt idx="44">
                  <c:v>1.4569727676016237E-2</c:v>
                </c:pt>
                <c:pt idx="45">
                  <c:v>1.4267391325447607E-2</c:v>
                </c:pt>
                <c:pt idx="46">
                  <c:v>1.4096289813458668E-2</c:v>
                </c:pt>
                <c:pt idx="47">
                  <c:v>1.3744056773660139E-2</c:v>
                </c:pt>
                <c:pt idx="48">
                  <c:v>1.3567908580026704E-2</c:v>
                </c:pt>
                <c:pt idx="49">
                  <c:v>1.3120210905438344E-2</c:v>
                </c:pt>
                <c:pt idx="50">
                  <c:v>1.300327147888093E-2</c:v>
                </c:pt>
                <c:pt idx="51">
                  <c:v>3.5210212169729103E-2</c:v>
                </c:pt>
                <c:pt idx="52">
                  <c:v>1.2732376588432195E-2</c:v>
                </c:pt>
                <c:pt idx="53">
                  <c:v>5.3911440615120099E-2</c:v>
                </c:pt>
                <c:pt idx="54">
                  <c:v>7.2290441604883418E-2</c:v>
                </c:pt>
                <c:pt idx="55">
                  <c:v>1.2693375663756942E-2</c:v>
                </c:pt>
                <c:pt idx="56">
                  <c:v>1.1097441778020307E-2</c:v>
                </c:pt>
                <c:pt idx="57">
                  <c:v>1.0720862194556067E-2</c:v>
                </c:pt>
                <c:pt idx="58">
                  <c:v>1.084082118377107E-2</c:v>
                </c:pt>
                <c:pt idx="59">
                  <c:v>1.0585235264838068E-2</c:v>
                </c:pt>
                <c:pt idx="60">
                  <c:v>1.1034009846388223E-2</c:v>
                </c:pt>
                <c:pt idx="61">
                  <c:v>2.511790467187484E-2</c:v>
                </c:pt>
                <c:pt idx="62">
                  <c:v>9.7894643675389033E-3</c:v>
                </c:pt>
                <c:pt idx="63">
                  <c:v>1.2211470356264464E-2</c:v>
                </c:pt>
                <c:pt idx="64">
                  <c:v>8.1915033628153569E-3</c:v>
                </c:pt>
                <c:pt idx="65">
                  <c:v>8.160526450796627E-3</c:v>
                </c:pt>
                <c:pt idx="66">
                  <c:v>7.9735247242541073E-3</c:v>
                </c:pt>
                <c:pt idx="67">
                  <c:v>7.7205782831686453E-3</c:v>
                </c:pt>
                <c:pt idx="68">
                  <c:v>7.4323261863944879E-3</c:v>
                </c:pt>
                <c:pt idx="69">
                  <c:v>7.4770917306887673E-3</c:v>
                </c:pt>
                <c:pt idx="70">
                  <c:v>7.1230849617766913E-3</c:v>
                </c:pt>
                <c:pt idx="71">
                  <c:v>6.8876224219533355E-3</c:v>
                </c:pt>
                <c:pt idx="72">
                  <c:v>6.8553996763905667E-3</c:v>
                </c:pt>
                <c:pt idx="73">
                  <c:v>6.7804385055204282E-3</c:v>
                </c:pt>
                <c:pt idx="74">
                  <c:v>6.282949720816073E-3</c:v>
                </c:pt>
                <c:pt idx="75">
                  <c:v>6.2873840435999405E-3</c:v>
                </c:pt>
                <c:pt idx="76">
                  <c:v>6.1432263214786917E-3</c:v>
                </c:pt>
                <c:pt idx="77">
                  <c:v>5.9567947221512403E-3</c:v>
                </c:pt>
                <c:pt idx="78">
                  <c:v>5.9631928164536781E-3</c:v>
                </c:pt>
                <c:pt idx="79">
                  <c:v>5.7371690494131249E-3</c:v>
                </c:pt>
                <c:pt idx="80">
                  <c:v>5.4847505038971723E-3</c:v>
                </c:pt>
                <c:pt idx="81">
                  <c:v>5.7779014715563636E-3</c:v>
                </c:pt>
                <c:pt idx="82">
                  <c:v>5.1577931039666867E-3</c:v>
                </c:pt>
                <c:pt idx="83">
                  <c:v>5.2054515159818699E-3</c:v>
                </c:pt>
                <c:pt idx="84">
                  <c:v>4.9724384116010311E-3</c:v>
                </c:pt>
                <c:pt idx="85">
                  <c:v>4.9089431325006075E-3</c:v>
                </c:pt>
                <c:pt idx="86">
                  <c:v>4.6734172452089105E-3</c:v>
                </c:pt>
                <c:pt idx="87">
                  <c:v>4.6446363787593344E-3</c:v>
                </c:pt>
                <c:pt idx="88">
                  <c:v>4.5529514762471818E-3</c:v>
                </c:pt>
                <c:pt idx="89">
                  <c:v>4.9646677888178737E-3</c:v>
                </c:pt>
                <c:pt idx="90">
                  <c:v>4.1342669421589838E-3</c:v>
                </c:pt>
                <c:pt idx="91">
                  <c:v>4.076156197867541E-3</c:v>
                </c:pt>
                <c:pt idx="92">
                  <c:v>3.8320150548814733E-3</c:v>
                </c:pt>
                <c:pt idx="93">
                  <c:v>4.5088616382818721E-3</c:v>
                </c:pt>
                <c:pt idx="94">
                  <c:v>3.7368038099650077E-3</c:v>
                </c:pt>
                <c:pt idx="95">
                  <c:v>3.5543208694974763E-3</c:v>
                </c:pt>
                <c:pt idx="96">
                  <c:v>3.5203243948211602E-3</c:v>
                </c:pt>
                <c:pt idx="97">
                  <c:v>3.4434839157235731E-3</c:v>
                </c:pt>
                <c:pt idx="98">
                  <c:v>3.2432425682977924E-3</c:v>
                </c:pt>
                <c:pt idx="99">
                  <c:v>3.2725513303168774E-3</c:v>
                </c:pt>
                <c:pt idx="100">
                  <c:v>3.0563886525147342E-3</c:v>
                </c:pt>
                <c:pt idx="101">
                  <c:v>3.0432757265681553E-3</c:v>
                </c:pt>
                <c:pt idx="102">
                  <c:v>3.1413164917371847E-3</c:v>
                </c:pt>
                <c:pt idx="103">
                  <c:v>2.7972975070001999E-3</c:v>
                </c:pt>
                <c:pt idx="104">
                  <c:v>2.8394024576241595E-3</c:v>
                </c:pt>
                <c:pt idx="105">
                  <c:v>2.7431987690370186E-3</c:v>
                </c:pt>
                <c:pt idx="106">
                  <c:v>2.5625740209741553E-3</c:v>
                </c:pt>
                <c:pt idx="107">
                  <c:v>2.5824651260332177E-3</c:v>
                </c:pt>
                <c:pt idx="108">
                  <c:v>2.3631139589912462E-3</c:v>
                </c:pt>
                <c:pt idx="109">
                  <c:v>2.3593764583591296E-3</c:v>
                </c:pt>
                <c:pt idx="110">
                  <c:v>2.3608123343081917E-3</c:v>
                </c:pt>
                <c:pt idx="111">
                  <c:v>2.2360600533220571E-3</c:v>
                </c:pt>
                <c:pt idx="112">
                  <c:v>2.1079925881594122E-3</c:v>
                </c:pt>
                <c:pt idx="113">
                  <c:v>2.0732697291794529E-3</c:v>
                </c:pt>
                <c:pt idx="114">
                  <c:v>1.7714042614588228E-3</c:v>
                </c:pt>
                <c:pt idx="115">
                  <c:v>1.884952486877719E-3</c:v>
                </c:pt>
                <c:pt idx="116">
                  <c:v>1.8796207416256882E-3</c:v>
                </c:pt>
                <c:pt idx="117">
                  <c:v>1.7886664465817347E-3</c:v>
                </c:pt>
                <c:pt idx="118">
                  <c:v>1.6978092843225709E-3</c:v>
                </c:pt>
                <c:pt idx="119">
                  <c:v>1.5298540299279006E-3</c:v>
                </c:pt>
                <c:pt idx="120">
                  <c:v>1.5964955666225925E-3</c:v>
                </c:pt>
                <c:pt idx="121">
                  <c:v>1.3978125669179993E-3</c:v>
                </c:pt>
                <c:pt idx="122">
                  <c:v>1.4191501058375133E-3</c:v>
                </c:pt>
                <c:pt idx="123">
                  <c:v>1.2853285789672312E-3</c:v>
                </c:pt>
                <c:pt idx="124">
                  <c:v>1.1872329126589734E-3</c:v>
                </c:pt>
                <c:pt idx="125">
                  <c:v>1.1016420366012215E-3</c:v>
                </c:pt>
                <c:pt idx="126">
                  <c:v>1.0082361945324731E-3</c:v>
                </c:pt>
                <c:pt idx="127">
                  <c:v>1.0841433542631699E-3</c:v>
                </c:pt>
                <c:pt idx="128">
                  <c:v>8.8106192867343593E-4</c:v>
                </c:pt>
                <c:pt idx="129">
                  <c:v>7.8756528856673209E-4</c:v>
                </c:pt>
                <c:pt idx="130">
                  <c:v>8.5589820266612771E-4</c:v>
                </c:pt>
                <c:pt idx="131">
                  <c:v>7.0831549408991053E-4</c:v>
                </c:pt>
                <c:pt idx="132">
                  <c:v>6.7565142783103241E-4</c:v>
                </c:pt>
                <c:pt idx="133">
                  <c:v>6.410848259396475E-4</c:v>
                </c:pt>
                <c:pt idx="134">
                  <c:v>6.2898545948652379E-4</c:v>
                </c:pt>
                <c:pt idx="135">
                  <c:v>5.0308025457658381E-4</c:v>
                </c:pt>
                <c:pt idx="136">
                  <c:v>4.699579749633728E-4</c:v>
                </c:pt>
                <c:pt idx="137">
                  <c:v>3.7407313530021466E-4</c:v>
                </c:pt>
                <c:pt idx="138">
                  <c:v>3.697063831492444E-4</c:v>
                </c:pt>
                <c:pt idx="139">
                  <c:v>2.6707081494321778E-4</c:v>
                </c:pt>
                <c:pt idx="140">
                  <c:v>1.6458094591437531E-4</c:v>
                </c:pt>
                <c:pt idx="141">
                  <c:v>1.4381733505803042E-4</c:v>
                </c:pt>
                <c:pt idx="142">
                  <c:v>8.4530228279496291E-5</c:v>
                </c:pt>
                <c:pt idx="143">
                  <c:v>4.8877850780747264E-5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4CE-4480-9643-6D869C89A5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023400"/>
        <c:axId val="546029280"/>
      </c:scatterChart>
      <c:valAx>
        <c:axId val="546023400"/>
        <c:scaling>
          <c:orientation val="minMax"/>
          <c:max val="15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800">
                    <a:solidFill>
                      <a:sysClr val="windowText" lastClr="000000"/>
                    </a:solidFill>
                  </a:rPr>
                  <a:t>Photon</a:t>
                </a:r>
                <a:r>
                  <a:rPr lang="en-US" altLang="ja-JP" sz="1800" baseline="0">
                    <a:solidFill>
                      <a:sysClr val="windowText" lastClr="000000"/>
                    </a:solidFill>
                  </a:rPr>
                  <a:t> energy (keV)</a:t>
                </a:r>
                <a:endParaRPr lang="ja-JP" altLang="en-US" sz="18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744657930433804"/>
              <c:y val="0.7737316620663106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29280"/>
        <c:crosses val="autoZero"/>
        <c:crossBetween val="midCat"/>
      </c:valAx>
      <c:valAx>
        <c:axId val="546029280"/>
        <c:scaling>
          <c:orientation val="minMax"/>
          <c:max val="7.5000000000000011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800">
                    <a:solidFill>
                      <a:sysClr val="windowText" lastClr="000000"/>
                    </a:solidFill>
                  </a:rPr>
                  <a:t>Photon fluence / energy bin </a:t>
                </a:r>
                <a:endParaRPr lang="ja-JP" altLang="en-US" sz="18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1956036377379204E-2"/>
              <c:y val="5.6888705163403809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23400"/>
        <c:crosses val="autoZero"/>
        <c:crossBetween val="midCat"/>
        <c:majorUnit val="2.0000000000000004E-2"/>
        <c:minorUnit val="1.0000000000000002E-2"/>
      </c:valAx>
      <c:spPr>
        <a:noFill/>
        <a:ln>
          <a:solidFill>
            <a:srgbClr val="0070C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0"/>
          <c:order val="0"/>
          <c:spPr>
            <a:ln w="28575">
              <a:noFill/>
            </a:ln>
          </c:spPr>
          <c:marker>
            <c:symbol val="circle"/>
            <c:size val="7"/>
            <c:spPr>
              <a:noFill/>
              <a:ln w="19050">
                <a:solidFill>
                  <a:srgbClr val="0070C0"/>
                </a:solidFill>
              </a:ln>
              <a:effectLst/>
            </c:spPr>
          </c:marker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poly"/>
            <c:order val="2"/>
            <c:dispRSqr val="0"/>
            <c:dispEq val="0"/>
          </c:trendline>
          <c:trendline>
            <c:spPr>
              <a:ln w="19050">
                <a:solidFill>
                  <a:srgbClr val="00B0F0"/>
                </a:solidFill>
              </a:ln>
            </c:spPr>
            <c:trendlineType val="linear"/>
            <c:dispRSqr val="0"/>
            <c:dispEq val="0"/>
          </c:trendline>
          <c:xVal>
            <c:numRef>
              <c:f>'[2015_0414(2007_0209基準)_2015_0416_ポスター用.xls]14日正 半分'!$B$10:$B$26</c:f>
              <c:numCache>
                <c:formatCode>General</c:formatCode>
                <c:ptCount val="17"/>
                <c:pt idx="0">
                  <c:v>2.50095</c:v>
                </c:pt>
                <c:pt idx="1">
                  <c:v>2.3746999999999998</c:v>
                </c:pt>
                <c:pt idx="2">
                  <c:v>2.2491500000000002</c:v>
                </c:pt>
                <c:pt idx="3">
                  <c:v>2.1244499999999999</c:v>
                </c:pt>
                <c:pt idx="4">
                  <c:v>1.99925</c:v>
                </c:pt>
                <c:pt idx="5">
                  <c:v>1.8751</c:v>
                </c:pt>
                <c:pt idx="6">
                  <c:v>1.7503</c:v>
                </c:pt>
                <c:pt idx="7">
                  <c:v>1.6240000000000001</c:v>
                </c:pt>
                <c:pt idx="8">
                  <c:v>1.49925</c:v>
                </c:pt>
                <c:pt idx="9">
                  <c:v>1.37425</c:v>
                </c:pt>
                <c:pt idx="10">
                  <c:v>1.2488999999999999</c:v>
                </c:pt>
                <c:pt idx="11">
                  <c:v>1.1253500000000001</c:v>
                </c:pt>
                <c:pt idx="12">
                  <c:v>0.99914999999999998</c:v>
                </c:pt>
                <c:pt idx="13">
                  <c:v>0.87560000000000004</c:v>
                </c:pt>
                <c:pt idx="14">
                  <c:v>0.74914999999999998</c:v>
                </c:pt>
                <c:pt idx="15">
                  <c:v>0.62529999999999997</c:v>
                </c:pt>
                <c:pt idx="16">
                  <c:v>0.49895</c:v>
                </c:pt>
              </c:numCache>
            </c:numRef>
          </c:xVal>
          <c:yVal>
            <c:numRef>
              <c:f>'[2015_0414(2007_0209基準)_2015_0416_ポスター用.xls]14日正 半分'!$V$10:$V$26</c:f>
              <c:numCache>
                <c:formatCode>0.00E+00</c:formatCode>
                <c:ptCount val="17"/>
                <c:pt idx="0">
                  <c:v>2.9015836712475278E-13</c:v>
                </c:pt>
                <c:pt idx="1">
                  <c:v>2.7596686869131596E-13</c:v>
                </c:pt>
                <c:pt idx="2">
                  <c:v>2.6225463333462627E-13</c:v>
                </c:pt>
                <c:pt idx="3">
                  <c:v>2.4943096467575429E-13</c:v>
                </c:pt>
                <c:pt idx="4">
                  <c:v>2.3668739995474684E-13</c:v>
                </c:pt>
                <c:pt idx="5">
                  <c:v>2.2292109042636929E-13</c:v>
                </c:pt>
                <c:pt idx="6">
                  <c:v>2.1048607498696595E-13</c:v>
                </c:pt>
                <c:pt idx="7">
                  <c:v>1.9662341702914045E-13</c:v>
                </c:pt>
                <c:pt idx="8">
                  <c:v>1.835538080355456E-13</c:v>
                </c:pt>
                <c:pt idx="9">
                  <c:v>1.6992190196847174E-13</c:v>
                </c:pt>
                <c:pt idx="10">
                  <c:v>1.5610543454897348E-13</c:v>
                </c:pt>
                <c:pt idx="11">
                  <c:v>1.4232774438152208E-13</c:v>
                </c:pt>
                <c:pt idx="12">
                  <c:v>1.2777186031963333E-13</c:v>
                </c:pt>
                <c:pt idx="13">
                  <c:v>1.1539328831702665E-13</c:v>
                </c:pt>
                <c:pt idx="14">
                  <c:v>1.0119140395699255E-13</c:v>
                </c:pt>
                <c:pt idx="15">
                  <c:v>8.7433890462128255E-14</c:v>
                </c:pt>
                <c:pt idx="16">
                  <c:v>7.3910990579055215E-14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D1C-4AA4-B87B-E290A4D0739E}"/>
            </c:ext>
          </c:extLst>
        </c:ser>
        <c:ser>
          <c:idx val="1"/>
          <c:order val="1"/>
          <c:spPr>
            <a:ln w="28575">
              <a:noFill/>
            </a:ln>
          </c:spPr>
          <c:marker>
            <c:spPr>
              <a:solidFill>
                <a:schemeClr val="accent3">
                  <a:lumMod val="20000"/>
                  <a:lumOff val="80000"/>
                </a:schemeClr>
              </a:solidFill>
              <a:ln w="19050">
                <a:solidFill>
                  <a:srgbClr val="FF0000"/>
                </a:solidFill>
              </a:ln>
            </c:spPr>
          </c:marker>
          <c:trendline>
            <c:spPr>
              <a:ln w="19050">
                <a:solidFill>
                  <a:srgbClr val="FF0000"/>
                </a:solidFill>
              </a:ln>
            </c:spPr>
            <c:trendlineType val="poly"/>
            <c:order val="2"/>
            <c:dispRSqr val="0"/>
            <c:dispEq val="0"/>
          </c:trendline>
          <c:xVal>
            <c:numRef>
              <c:f>'[2015_0414(2007_0209基準)_2015_0416_ポスター用.xls]14日正 半分'!$P$42:$P$58</c:f>
              <c:numCache>
                <c:formatCode>General</c:formatCode>
                <c:ptCount val="17"/>
                <c:pt idx="0">
                  <c:v>2.4998499999999999</c:v>
                </c:pt>
                <c:pt idx="1">
                  <c:v>2.3752499999999999</c:v>
                </c:pt>
                <c:pt idx="2">
                  <c:v>2.25095</c:v>
                </c:pt>
                <c:pt idx="3">
                  <c:v>2.1246499999999999</c:v>
                </c:pt>
                <c:pt idx="4">
                  <c:v>2.0001000000000002</c:v>
                </c:pt>
                <c:pt idx="5">
                  <c:v>1.8754999999999999</c:v>
                </c:pt>
                <c:pt idx="6">
                  <c:v>1.74885</c:v>
                </c:pt>
                <c:pt idx="7">
                  <c:v>1.6238999999999999</c:v>
                </c:pt>
                <c:pt idx="8">
                  <c:v>1.50065</c:v>
                </c:pt>
                <c:pt idx="9">
                  <c:v>1.3749</c:v>
                </c:pt>
                <c:pt idx="10">
                  <c:v>1.2507999999999999</c:v>
                </c:pt>
                <c:pt idx="11">
                  <c:v>1.1256999999999999</c:v>
                </c:pt>
                <c:pt idx="12">
                  <c:v>1.0005999999999999</c:v>
                </c:pt>
                <c:pt idx="13">
                  <c:v>0.87390000000000001</c:v>
                </c:pt>
                <c:pt idx="14">
                  <c:v>0.74965000000000004</c:v>
                </c:pt>
                <c:pt idx="15">
                  <c:v>0.62509999999999999</c:v>
                </c:pt>
                <c:pt idx="16">
                  <c:v>0.49980000000000002</c:v>
                </c:pt>
              </c:numCache>
            </c:numRef>
          </c:xVal>
          <c:yVal>
            <c:numRef>
              <c:f>'[2015_0414(2007_0209基準)_2015_0416_ポスター用.xls]14日正 半分'!$Q$42:$Q$58</c:f>
              <c:numCache>
                <c:formatCode>General</c:formatCode>
                <c:ptCount val="17"/>
                <c:pt idx="0">
                  <c:v>6.4946116075016798E-13</c:v>
                </c:pt>
                <c:pt idx="1">
                  <c:v>6.1731871176892825E-13</c:v>
                </c:pt>
                <c:pt idx="2">
                  <c:v>5.8646320581222096E-13</c:v>
                </c:pt>
                <c:pt idx="3">
                  <c:v>5.5311401720075832E-13</c:v>
                </c:pt>
                <c:pt idx="4">
                  <c:v>5.2044096501536082E-13</c:v>
                </c:pt>
                <c:pt idx="5">
                  <c:v>4.8891462745238062E-13</c:v>
                </c:pt>
                <c:pt idx="6">
                  <c:v>4.5706722995265234E-13</c:v>
                </c:pt>
                <c:pt idx="7">
                  <c:v>4.2364051887072439E-13</c:v>
                </c:pt>
                <c:pt idx="8">
                  <c:v>3.92280046216115E-13</c:v>
                </c:pt>
                <c:pt idx="9">
                  <c:v>3.594586851507992E-13</c:v>
                </c:pt>
                <c:pt idx="10">
                  <c:v>3.278818776053277E-13</c:v>
                </c:pt>
                <c:pt idx="11">
                  <c:v>2.9589678212897163E-13</c:v>
                </c:pt>
                <c:pt idx="12">
                  <c:v>2.6322957829558251E-13</c:v>
                </c:pt>
                <c:pt idx="13">
                  <c:v>2.3043578646856809E-13</c:v>
                </c:pt>
                <c:pt idx="14">
                  <c:v>1.9905100500978072E-13</c:v>
                </c:pt>
                <c:pt idx="15">
                  <c:v>1.6668207454771218E-13</c:v>
                </c:pt>
                <c:pt idx="16">
                  <c:v>1.3513428297762929E-13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5D1C-4AA4-B87B-E290A4D073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62687576"/>
        <c:axId val="662689928"/>
      </c:scatterChart>
      <c:valAx>
        <c:axId val="66268757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altLang="ja-JP" sz="1200" b="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Chamber depth, </a:t>
                </a:r>
                <a:r>
                  <a:rPr lang="en-US" altLang="ja-JP" sz="1200" b="0" i="1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t</a:t>
                </a:r>
                <a:r>
                  <a:rPr lang="en-US" altLang="ja-JP" sz="1200" b="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, (mm</a:t>
                </a:r>
                <a:r>
                  <a:rPr lang="en-US" altLang="ja-JP" sz="1200" dirty="0"/>
                  <a:t>)</a:t>
                </a:r>
                <a:endParaRPr lang="ja-JP" altLang="en-US" sz="1200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333333"/>
                </a:solidFill>
                <a:latin typeface="ＭＳ Ｐゴシック"/>
                <a:ea typeface="ＭＳ Ｐゴシック"/>
                <a:cs typeface="ＭＳ Ｐゴシック"/>
              </a:defRPr>
            </a:pPr>
            <a:endParaRPr lang="ja-JP"/>
          </a:p>
        </c:txPr>
        <c:crossAx val="662689928"/>
        <c:crosses val="autoZero"/>
        <c:crossBetween val="midCat"/>
      </c:valAx>
      <c:valAx>
        <c:axId val="662689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/>
              <a:lstStyle/>
              <a:p>
                <a:pPr>
                  <a:defRPr sz="1200" b="0"/>
                </a:pPr>
                <a:r>
                  <a:rPr lang="en-US" altLang="ja-JP" sz="1200" b="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Corrected Ionization current,</a:t>
                </a:r>
                <a:r>
                  <a:rPr lang="en-US" altLang="ja-JP" sz="1200" b="0" baseline="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</a:t>
                </a:r>
                <a:r>
                  <a:rPr lang="en-US" altLang="ja-JP" sz="1200" b="0" i="1" baseline="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I</a:t>
                </a:r>
                <a:r>
                  <a:rPr lang="en-US" altLang="ja-JP" sz="1200" b="0" baseline="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,</a:t>
                </a:r>
                <a:r>
                  <a:rPr lang="en-US" altLang="ja-JP" sz="1200" b="0" dirty="0">
                    <a:latin typeface="Arial Unicode MS" panose="020B0604020202020204" pitchFamily="50" charset="-128"/>
                    <a:ea typeface="Arial Unicode MS" panose="020B0604020202020204" pitchFamily="50" charset="-128"/>
                    <a:cs typeface="Arial Unicode MS" panose="020B0604020202020204" pitchFamily="50" charset="-128"/>
                  </a:rPr>
                  <a:t> (A)</a:t>
                </a:r>
                <a:endParaRPr lang="ja-JP" altLang="en-US" sz="1200" b="0" dirty="0">
                  <a:latin typeface="Arial Unicode MS" panose="020B0604020202020204" pitchFamily="50" charset="-128"/>
                  <a:ea typeface="Arial Unicode MS" panose="020B0604020202020204" pitchFamily="50" charset="-128"/>
                  <a:cs typeface="Arial Unicode MS" panose="020B0604020202020204" pitchFamily="50" charset="-128"/>
                </a:endParaRPr>
              </a:p>
            </c:rich>
          </c:tx>
          <c:overlay val="0"/>
        </c:title>
        <c:numFmt formatCode="0.00E+00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62687576"/>
        <c:crosses val="autoZero"/>
        <c:crossBetween val="midCat"/>
        <c:majorUnit val="1.0000000000000007E-13"/>
      </c:valAx>
      <c:spPr>
        <a:solidFill>
          <a:schemeClr val="accent3">
            <a:lumMod val="20000"/>
            <a:lumOff val="80000"/>
          </a:schemeClr>
        </a:solidFill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1664260717410319E-2"/>
          <c:y val="7.407407407407407E-2"/>
          <c:w val="0.87122462817147861"/>
          <c:h val="0.8416746864975212"/>
        </c:manualLayout>
      </c:layout>
      <c:scatterChart>
        <c:scatterStyle val="lineMarker"/>
        <c:varyColors val="0"/>
        <c:ser>
          <c:idx val="6"/>
          <c:order val="0"/>
          <c:tx>
            <c:strRef>
              <c:f>[sphまとめ.xlsx]Sheet1!$C$2</c:f>
              <c:strCache>
                <c:ptCount val="1"/>
                <c:pt idx="0">
                  <c:v>h'(0.07)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0000"/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xVal>
            <c:numRef>
              <c:f>[sphまとめ.xlsx]Sheet1!$A$3:$A$11</c:f>
              <c:numCache>
                <c:formatCode>General</c:formatCode>
                <c:ptCount val="9"/>
                <c:pt idx="0">
                  <c:v>0.8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4</c:v>
                </c:pt>
                <c:pt idx="7">
                  <c:v>7</c:v>
                </c:pt>
                <c:pt idx="8">
                  <c:v>10</c:v>
                </c:pt>
              </c:numCache>
            </c:numRef>
          </c:xVal>
          <c:yVal>
            <c:numRef>
              <c:f>[sphまとめ.xlsx]Sheet1!$C$3:$C$11</c:f>
              <c:numCache>
                <c:formatCode>0.000</c:formatCode>
                <c:ptCount val="9"/>
                <c:pt idx="0">
                  <c:v>0.33806079999999999</c:v>
                </c:pt>
                <c:pt idx="1">
                  <c:v>0.3180848</c:v>
                </c:pt>
                <c:pt idx="2">
                  <c:v>0.29498930000000001</c:v>
                </c:pt>
                <c:pt idx="3">
                  <c:v>0.28380569999999999</c:v>
                </c:pt>
                <c:pt idx="5">
                  <c:v>0.27451910000000002</c:v>
                </c:pt>
                <c:pt idx="6">
                  <c:v>0.270619</c:v>
                </c:pt>
                <c:pt idx="8">
                  <c:v>0.26941470000000001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69D-4F7F-B325-8E1DE86435AC}"/>
            </c:ext>
          </c:extLst>
        </c:ser>
        <c:ser>
          <c:idx val="7"/>
          <c:order val="1"/>
          <c:tx>
            <c:strRef>
              <c:f>[sphまとめ.xlsx]Sheet1!$H$2</c:f>
              <c:strCache>
                <c:ptCount val="1"/>
                <c:pt idx="0">
                  <c:v>h'(3)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rgbClr val="0070C0"/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xVal>
            <c:numRef>
              <c:f>[sphまとめ.xlsx]Sheet1!$A$3:$A$11</c:f>
              <c:numCache>
                <c:formatCode>General</c:formatCode>
                <c:ptCount val="9"/>
                <c:pt idx="0">
                  <c:v>0.8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2.5</c:v>
                </c:pt>
                <c:pt idx="5">
                  <c:v>3</c:v>
                </c:pt>
                <c:pt idx="6">
                  <c:v>4</c:v>
                </c:pt>
                <c:pt idx="7">
                  <c:v>7</c:v>
                </c:pt>
                <c:pt idx="8">
                  <c:v>10</c:v>
                </c:pt>
              </c:numCache>
            </c:numRef>
          </c:xVal>
          <c:yVal>
            <c:numRef>
              <c:f>[sphまとめ.xlsx]Sheet1!$H$3:$H$11</c:f>
              <c:numCache>
                <c:formatCode>0.000</c:formatCode>
                <c:ptCount val="9"/>
                <c:pt idx="0">
                  <c:v>3.6596110000000001E-2</c:v>
                </c:pt>
                <c:pt idx="1">
                  <c:v>0.29917830000000001</c:v>
                </c:pt>
                <c:pt idx="2">
                  <c:v>0.52324150000000003</c:v>
                </c:pt>
                <c:pt idx="3">
                  <c:v>0.48616700000000002</c:v>
                </c:pt>
                <c:pt idx="5">
                  <c:v>0.38096550000000001</c:v>
                </c:pt>
                <c:pt idx="6">
                  <c:v>0.33952339999999998</c:v>
                </c:pt>
                <c:pt idx="8">
                  <c:v>0.30306430000000001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9D-4F7F-B325-8E1DE86435AC}"/>
            </c:ext>
          </c:extLst>
        </c:ser>
        <c:ser>
          <c:idx val="8"/>
          <c:order val="2"/>
          <c:tx>
            <c:strRef>
              <c:f>[sphまとめ.xlsx]Sheet1!$C$23</c:f>
              <c:strCache>
                <c:ptCount val="1"/>
                <c:pt idx="0">
                  <c:v>hp(0.07)</c:v>
                </c:pt>
              </c:strCache>
            </c:strRef>
          </c:tx>
          <c:spPr>
            <a:ln w="254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square"/>
            <c:size val="7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[sphまとめ.xlsx]Sheet1!$A$24:$A$31</c:f>
              <c:numCache>
                <c:formatCode>General</c:formatCode>
                <c:ptCount val="8"/>
                <c:pt idx="0">
                  <c:v>0.8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7</c:v>
                </c:pt>
                <c:pt idx="7">
                  <c:v>10</c:v>
                </c:pt>
              </c:numCache>
            </c:numRef>
          </c:xVal>
          <c:yVal>
            <c:numRef>
              <c:f>[sphまとめ.xlsx]Sheet1!$C$24:$C$31</c:f>
              <c:numCache>
                <c:formatCode>0.000</c:formatCode>
                <c:ptCount val="8"/>
                <c:pt idx="0">
                  <c:v>0.33913720000000003</c:v>
                </c:pt>
                <c:pt idx="1">
                  <c:v>0.32120589999999999</c:v>
                </c:pt>
                <c:pt idx="2">
                  <c:v>0.29678320000000002</c:v>
                </c:pt>
                <c:pt idx="3">
                  <c:v>0.29198970000000002</c:v>
                </c:pt>
                <c:pt idx="4">
                  <c:v>0.27418599999999999</c:v>
                </c:pt>
                <c:pt idx="5">
                  <c:v>0.27665919999999999</c:v>
                </c:pt>
                <c:pt idx="6">
                  <c:v>0.2739161</c:v>
                </c:pt>
                <c:pt idx="7">
                  <c:v>0.27268009999999998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69D-4F7F-B325-8E1DE86435AC}"/>
            </c:ext>
          </c:extLst>
        </c:ser>
        <c:ser>
          <c:idx val="9"/>
          <c:order val="3"/>
          <c:tx>
            <c:strRef>
              <c:f>[sphまとめ.xlsx]Sheet1!$H$23</c:f>
              <c:strCache>
                <c:ptCount val="1"/>
                <c:pt idx="0">
                  <c:v>hp(3)</c:v>
                </c:pt>
              </c:strCache>
            </c:strRef>
          </c:tx>
          <c:spPr>
            <a:ln w="28575" cap="rnd">
              <a:solidFill>
                <a:srgbClr val="0070C0"/>
              </a:solidFill>
              <a:prstDash val="sysDot"/>
              <a:round/>
            </a:ln>
            <a:effectLst/>
          </c:spPr>
          <c:marker>
            <c:symbol val="square"/>
            <c:size val="6"/>
            <c:spPr>
              <a:noFill/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[sphまとめ.xlsx]Sheet1!$A$24:$A$31</c:f>
              <c:numCache>
                <c:formatCode>General</c:formatCode>
                <c:ptCount val="8"/>
                <c:pt idx="0">
                  <c:v>0.8</c:v>
                </c:pt>
                <c:pt idx="1">
                  <c:v>1</c:v>
                </c:pt>
                <c:pt idx="2">
                  <c:v>1.5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7</c:v>
                </c:pt>
                <c:pt idx="7">
                  <c:v>10</c:v>
                </c:pt>
              </c:numCache>
            </c:numRef>
          </c:xVal>
          <c:yVal>
            <c:numRef>
              <c:f>[sphまとめ.xlsx]Sheet1!$H$24:$H$31</c:f>
              <c:numCache>
                <c:formatCode>0.000</c:formatCode>
                <c:ptCount val="8"/>
                <c:pt idx="0">
                  <c:v>3.6102200000000001E-2</c:v>
                </c:pt>
                <c:pt idx="1">
                  <c:v>0.29630139999999999</c:v>
                </c:pt>
                <c:pt idx="2">
                  <c:v>0.52360899999999999</c:v>
                </c:pt>
                <c:pt idx="3">
                  <c:v>0.48740909999999998</c:v>
                </c:pt>
                <c:pt idx="4">
                  <c:v>0.38521440000000001</c:v>
                </c:pt>
                <c:pt idx="5">
                  <c:v>0.34984559999999998</c:v>
                </c:pt>
                <c:pt idx="6">
                  <c:v>0.31579810000000003</c:v>
                </c:pt>
                <c:pt idx="7">
                  <c:v>0.30934050000000002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69D-4F7F-B325-8E1DE8643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37198080"/>
        <c:axId val="637200432"/>
      </c:scatterChart>
      <c:valAx>
        <c:axId val="637198080"/>
        <c:scaling>
          <c:logBase val="10"/>
          <c:orientation val="minMax"/>
          <c:max val="15"/>
          <c:min val="0.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7200432"/>
        <c:crosses val="autoZero"/>
        <c:crossBetween val="midCat"/>
        <c:majorUnit val="10"/>
      </c:valAx>
      <c:valAx>
        <c:axId val="63720043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37198080"/>
        <c:crossesAt val="0.5"/>
        <c:crossBetween val="midCat"/>
        <c:majorUnit val="0.1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318975822484688"/>
          <c:y val="5.7060367454068242E-2"/>
          <c:w val="0.74341148753212827"/>
          <c:h val="0.70790828229804603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Sheet1!$P$2:$P$13</c:f>
                <c:numCache>
                  <c:formatCode>General</c:formatCode>
                  <c:ptCount val="12"/>
                  <c:pt idx="0">
                    <c:v>9.4456168448453851E-3</c:v>
                  </c:pt>
                  <c:pt idx="1">
                    <c:v>1.0246498266121165E-2</c:v>
                  </c:pt>
                  <c:pt idx="2">
                    <c:v>1.1011278376025216E-2</c:v>
                  </c:pt>
                  <c:pt idx="3">
                    <c:v>1.1590450662871229E-2</c:v>
                  </c:pt>
                  <c:pt idx="4">
                    <c:v>1.3429083175803646E-2</c:v>
                  </c:pt>
                  <c:pt idx="5">
                    <c:v>1.5681598979136124E-2</c:v>
                  </c:pt>
                  <c:pt idx="6">
                    <c:v>1.7088924421536859E-2</c:v>
                  </c:pt>
                  <c:pt idx="7">
                    <c:v>2.378271889198677E-2</c:v>
                  </c:pt>
                  <c:pt idx="8">
                    <c:v>2.4108667270351207E-2</c:v>
                  </c:pt>
                  <c:pt idx="9">
                    <c:v>3.5708082675391085E-2</c:v>
                  </c:pt>
                  <c:pt idx="10">
                    <c:v>3.7638587093828391E-2</c:v>
                  </c:pt>
                  <c:pt idx="11">
                    <c:v>0.45330240690020795</c:v>
                  </c:pt>
                </c:numCache>
              </c:numRef>
            </c:plus>
            <c:minus>
              <c:numRef>
                <c:f>Sheet1!$P$2:$P$13</c:f>
                <c:numCache>
                  <c:formatCode>General</c:formatCode>
                  <c:ptCount val="12"/>
                  <c:pt idx="0">
                    <c:v>9.4456168448453851E-3</c:v>
                  </c:pt>
                  <c:pt idx="1">
                    <c:v>1.0246498266121165E-2</c:v>
                  </c:pt>
                  <c:pt idx="2">
                    <c:v>1.1011278376025216E-2</c:v>
                  </c:pt>
                  <c:pt idx="3">
                    <c:v>1.1590450662871229E-2</c:v>
                  </c:pt>
                  <c:pt idx="4">
                    <c:v>1.3429083175803646E-2</c:v>
                  </c:pt>
                  <c:pt idx="5">
                    <c:v>1.5681598979136124E-2</c:v>
                  </c:pt>
                  <c:pt idx="6">
                    <c:v>1.7088924421536859E-2</c:v>
                  </c:pt>
                  <c:pt idx="7">
                    <c:v>2.378271889198677E-2</c:v>
                  </c:pt>
                  <c:pt idx="8">
                    <c:v>2.4108667270351207E-2</c:v>
                  </c:pt>
                  <c:pt idx="9">
                    <c:v>3.5708082675391085E-2</c:v>
                  </c:pt>
                  <c:pt idx="10">
                    <c:v>3.7638587093828391E-2</c:v>
                  </c:pt>
                  <c:pt idx="11">
                    <c:v>0.45330240690020795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0070C0"/>
                </a:solidFill>
                <a:round/>
              </a:ln>
              <a:effectLst/>
            </c:spPr>
          </c:errBars>
          <c:xVal>
            <c:numRef>
              <c:f>Sheet1!$A$2:$A$12</c:f>
              <c:numCache>
                <c:formatCode>General</c:formatCode>
                <c:ptCount val="11"/>
                <c:pt idx="0">
                  <c:v>7.0000000000000007E-2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xVal>
          <c:yVal>
            <c:numRef>
              <c:f>Sheet1!$N$2:$N$12</c:f>
              <c:numCache>
                <c:formatCode>0.00</c:formatCode>
                <c:ptCount val="11"/>
                <c:pt idx="0">
                  <c:v>0.98213689450061337</c:v>
                </c:pt>
                <c:pt idx="1">
                  <c:v>1.0012642018808062</c:v>
                </c:pt>
                <c:pt idx="2">
                  <c:v>0.98759327732418878</c:v>
                </c:pt>
                <c:pt idx="3">
                  <c:v>0.99707766853841073</c:v>
                </c:pt>
                <c:pt idx="4">
                  <c:v>0.99244237912338851</c:v>
                </c:pt>
                <c:pt idx="5">
                  <c:v>1.0062314628901556</c:v>
                </c:pt>
                <c:pt idx="6">
                  <c:v>1.0023464306671432</c:v>
                </c:pt>
                <c:pt idx="7">
                  <c:v>1.0179778452856643</c:v>
                </c:pt>
                <c:pt idx="8">
                  <c:v>1.0273819931855508</c:v>
                </c:pt>
                <c:pt idx="9">
                  <c:v>1.028065546081038</c:v>
                </c:pt>
                <c:pt idx="10">
                  <c:v>1.009174201352518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6B7-4809-B242-AA1CE50704A3}"/>
            </c:ext>
          </c:extLst>
        </c:ser>
        <c:ser>
          <c:idx val="1"/>
          <c:order val="1"/>
          <c:spPr>
            <a:ln w="28575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/>
              </a:solidFill>
              <a:ln w="9525">
                <a:solidFill>
                  <a:srgbClr val="FF0000"/>
                </a:solidFill>
              </a:ln>
              <a:effectLst/>
            </c:spPr>
          </c:marker>
          <c:errBars>
            <c:errDir val="y"/>
            <c:errBarType val="both"/>
            <c:errValType val="cust"/>
            <c:noEndCap val="0"/>
            <c:plus>
              <c:numRef>
                <c:f>Sheet1!$S$2:$S$12</c:f>
                <c:numCache>
                  <c:formatCode>General</c:formatCode>
                  <c:ptCount val="11"/>
                  <c:pt idx="0">
                    <c:v>1.0237144279292067E-2</c:v>
                  </c:pt>
                  <c:pt idx="1">
                    <c:v>9.6255455310907644E-3</c:v>
                  </c:pt>
                  <c:pt idx="2">
                    <c:v>1.0156078782216992E-2</c:v>
                  </c:pt>
                  <c:pt idx="3">
                    <c:v>1.2486513253939019E-2</c:v>
                  </c:pt>
                  <c:pt idx="4">
                    <c:v>1.3983257461068621E-2</c:v>
                  </c:pt>
                  <c:pt idx="5">
                    <c:v>1.4883484679392846E-2</c:v>
                  </c:pt>
                  <c:pt idx="6">
                    <c:v>1.6450009462540261E-2</c:v>
                  </c:pt>
                  <c:pt idx="7">
                    <c:v>2.337296901603399E-2</c:v>
                  </c:pt>
                  <c:pt idx="8">
                    <c:v>2.1748123416053446E-2</c:v>
                  </c:pt>
                  <c:pt idx="9">
                    <c:v>3.6748006265888082E-2</c:v>
                  </c:pt>
                  <c:pt idx="10">
                    <c:v>3.8963627964787299E-2</c:v>
                  </c:pt>
                </c:numCache>
              </c:numRef>
            </c:plus>
            <c:minus>
              <c:numRef>
                <c:f>Sheet1!$S$2:$S$12</c:f>
                <c:numCache>
                  <c:formatCode>General</c:formatCode>
                  <c:ptCount val="11"/>
                  <c:pt idx="0">
                    <c:v>1.0237144279292067E-2</c:v>
                  </c:pt>
                  <c:pt idx="1">
                    <c:v>9.6255455310907644E-3</c:v>
                  </c:pt>
                  <c:pt idx="2">
                    <c:v>1.0156078782216992E-2</c:v>
                  </c:pt>
                  <c:pt idx="3">
                    <c:v>1.2486513253939019E-2</c:v>
                  </c:pt>
                  <c:pt idx="4">
                    <c:v>1.3983257461068621E-2</c:v>
                  </c:pt>
                  <c:pt idx="5">
                    <c:v>1.4883484679392846E-2</c:v>
                  </c:pt>
                  <c:pt idx="6">
                    <c:v>1.6450009462540261E-2</c:v>
                  </c:pt>
                  <c:pt idx="7">
                    <c:v>2.337296901603399E-2</c:v>
                  </c:pt>
                  <c:pt idx="8">
                    <c:v>2.1748123416053446E-2</c:v>
                  </c:pt>
                  <c:pt idx="9">
                    <c:v>3.6748006265888082E-2</c:v>
                  </c:pt>
                  <c:pt idx="10">
                    <c:v>3.8963627964787299E-2</c:v>
                  </c:pt>
                </c:numCache>
              </c:numRef>
            </c:minus>
            <c:spPr>
              <a:noFill/>
              <a:ln w="9525" cap="flat" cmpd="sng" algn="ctr">
                <a:solidFill>
                  <a:srgbClr val="FF0000"/>
                </a:solidFill>
                <a:round/>
              </a:ln>
              <a:effectLst/>
            </c:spPr>
          </c:errBars>
          <c:xVal>
            <c:numRef>
              <c:f>Sheet1!$A$2:$A$12</c:f>
              <c:numCache>
                <c:formatCode>General</c:formatCode>
                <c:ptCount val="11"/>
                <c:pt idx="0">
                  <c:v>7.0000000000000007E-2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</c:numCache>
            </c:numRef>
          </c:xVal>
          <c:yVal>
            <c:numRef>
              <c:f>Sheet1!$Q$2:$Q$12</c:f>
              <c:numCache>
                <c:formatCode>0.000</c:formatCode>
                <c:ptCount val="11"/>
                <c:pt idx="0">
                  <c:v>0.98011209212753736</c:v>
                </c:pt>
                <c:pt idx="1">
                  <c:v>0.99963750483704483</c:v>
                </c:pt>
                <c:pt idx="2">
                  <c:v>0.99014841502539364</c:v>
                </c:pt>
                <c:pt idx="3">
                  <c:v>0.98169581319416721</c:v>
                </c:pt>
                <c:pt idx="4">
                  <c:v>0.99896664654105061</c:v>
                </c:pt>
                <c:pt idx="5">
                  <c:v>0.98800644729491793</c:v>
                </c:pt>
                <c:pt idx="6">
                  <c:v>0.99162956723300022</c:v>
                </c:pt>
                <c:pt idx="7">
                  <c:v>0.99294965114743261</c:v>
                </c:pt>
                <c:pt idx="8">
                  <c:v>0.96378482464096138</c:v>
                </c:pt>
                <c:pt idx="9">
                  <c:v>1.0635298948011436</c:v>
                </c:pt>
                <c:pt idx="10">
                  <c:v>1.0231828551017457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6B7-4809-B242-AA1CE50704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66543032"/>
        <c:axId val="466538720"/>
      </c:scatterChart>
      <c:valAx>
        <c:axId val="46654303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/>
                  <a:t>ファントムの深さ</a:t>
                </a:r>
                <a:r>
                  <a:rPr lang="en-US" altLang="ja-JP"/>
                  <a:t>(mm)</a:t>
                </a:r>
                <a:endParaRPr lang="ja-JP" altLang="en-US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66538720"/>
        <c:crosses val="autoZero"/>
        <c:crossBetween val="midCat"/>
      </c:valAx>
      <c:valAx>
        <c:axId val="466538720"/>
        <c:scaling>
          <c:orientation val="minMax"/>
          <c:max val="1.3"/>
          <c:min val="0.7000000000000000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/>
                  <a:t>線量当量換算係数の</a:t>
                </a:r>
                <a:endParaRPr lang="en-US" altLang="ja-JP"/>
              </a:p>
              <a:p>
                <a:pPr>
                  <a:defRPr/>
                </a:pPr>
                <a:r>
                  <a:rPr lang="ja-JP" altLang="en-US"/>
                  <a:t>スラブファントムに対する比</a:t>
                </a:r>
              </a:p>
            </c:rich>
          </c:tx>
          <c:layout>
            <c:manualLayout>
              <c:xMode val="edge"/>
              <c:yMode val="edge"/>
              <c:x val="6.8986030843854809E-2"/>
              <c:y val="0.1376115485564304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466543032"/>
        <c:crosses val="autoZero"/>
        <c:crossBetween val="midCat"/>
      </c:valAx>
      <c:spPr>
        <a:noFill/>
        <a:ln w="15875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catterChart>
        <c:scatterStyle val="lineMarker"/>
        <c:varyColors val="0"/>
        <c:ser>
          <c:idx val="0"/>
          <c:order val="0"/>
          <c:tx>
            <c:strRef>
              <c:f>Sheet1!$B$1:$B$2</c:f>
              <c:strCache>
                <c:ptCount val="2"/>
                <c:pt idx="0">
                  <c:v>This work</c:v>
                </c:pt>
                <c:pt idx="1">
                  <c:v>0.07</c:v>
                </c:pt>
              </c:strCache>
            </c:strRef>
          </c:tx>
          <c:spPr>
            <a:ln w="1905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Sheet1!$A$3:$A$8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</c:numCache>
            </c:numRef>
          </c:xVal>
          <c:yVal>
            <c:numRef>
              <c:f>Sheet1!$B$3:$B$8</c:f>
              <c:numCache>
                <c:formatCode>0.000_);[Red]\(0.000\)</c:formatCode>
                <c:ptCount val="6"/>
                <c:pt idx="0">
                  <c:v>1</c:v>
                </c:pt>
                <c:pt idx="1">
                  <c:v>1.01</c:v>
                </c:pt>
                <c:pt idx="2">
                  <c:v>1.054</c:v>
                </c:pt>
                <c:pt idx="3">
                  <c:v>1.0840000000000001</c:v>
                </c:pt>
                <c:pt idx="4">
                  <c:v>1.0780000000000001</c:v>
                </c:pt>
                <c:pt idx="5">
                  <c:v>0.82199999999999995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4D3-4428-8567-59374759A672}"/>
            </c:ext>
          </c:extLst>
        </c:ser>
        <c:ser>
          <c:idx val="1"/>
          <c:order val="1"/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Sheet1!$A$3:$A$8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</c:numCache>
            </c:numRef>
          </c:xVal>
          <c:yVal>
            <c:numRef>
              <c:f>Sheet1!$E$3:$E$8</c:f>
              <c:numCache>
                <c:formatCode>General</c:formatCode>
                <c:ptCount val="6"/>
                <c:pt idx="0">
                  <c:v>1</c:v>
                </c:pt>
                <c:pt idx="1">
                  <c:v>1.01</c:v>
                </c:pt>
                <c:pt idx="2">
                  <c:v>1.06</c:v>
                </c:pt>
                <c:pt idx="3">
                  <c:v>1.1200000000000001</c:v>
                </c:pt>
                <c:pt idx="4">
                  <c:v>1.1399999999999999</c:v>
                </c:pt>
                <c:pt idx="5">
                  <c:v>0.86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4D3-4428-8567-59374759A672}"/>
            </c:ext>
          </c:extLst>
        </c:ser>
        <c:ser>
          <c:idx val="2"/>
          <c:order val="2"/>
          <c:spPr>
            <a:ln w="25400" cap="rnd">
              <a:noFill/>
              <a:round/>
            </a:ln>
            <a:effectLst/>
          </c:spPr>
          <c:marker>
            <c:symbol val="square"/>
            <c:size val="5"/>
            <c:spPr>
              <a:solidFill>
                <a:srgbClr val="FF00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Sheet1!$A$3:$A$8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</c:numCache>
            </c:numRef>
          </c:xVal>
          <c:yVal>
            <c:numRef>
              <c:f>Sheet1!$C$3:$C$8</c:f>
              <c:numCache>
                <c:formatCode>0.000_);[Red]\(0.000\)</c:formatCode>
                <c:ptCount val="6"/>
                <c:pt idx="0">
                  <c:v>0.433</c:v>
                </c:pt>
                <c:pt idx="1">
                  <c:v>0.41</c:v>
                </c:pt>
                <c:pt idx="2">
                  <c:v>0.32800000000000001</c:v>
                </c:pt>
                <c:pt idx="3">
                  <c:v>0.21199999999999999</c:v>
                </c:pt>
                <c:pt idx="4">
                  <c:v>0.10299999999999999</c:v>
                </c:pt>
                <c:pt idx="5">
                  <c:v>3.5999999999999997E-2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54D3-4428-8567-59374759A672}"/>
            </c:ext>
          </c:extLst>
        </c:ser>
        <c:ser>
          <c:idx val="3"/>
          <c:order val="3"/>
          <c:spPr>
            <a:ln w="25400" cap="rnd">
              <a:noFill/>
              <a:round/>
            </a:ln>
            <a:effectLst/>
          </c:spPr>
          <c:marker>
            <c:symbol val="square"/>
            <c:size val="6"/>
            <c:spPr>
              <a:noFill/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Sheet1!$A$3:$A$8</c:f>
              <c:numCache>
                <c:formatCode>General</c:formatCode>
                <c:ptCount val="6"/>
                <c:pt idx="0">
                  <c:v>0</c:v>
                </c:pt>
                <c:pt idx="1">
                  <c:v>15</c:v>
                </c:pt>
                <c:pt idx="2">
                  <c:v>30</c:v>
                </c:pt>
                <c:pt idx="3">
                  <c:v>45</c:v>
                </c:pt>
                <c:pt idx="4">
                  <c:v>60</c:v>
                </c:pt>
                <c:pt idx="5">
                  <c:v>75</c:v>
                </c:pt>
              </c:numCache>
            </c:numRef>
          </c:xVal>
          <c:yVal>
            <c:numRef>
              <c:f>Sheet1!$F$3:$F$8</c:f>
              <c:numCache>
                <c:formatCode>General</c:formatCode>
                <c:ptCount val="6"/>
                <c:pt idx="0">
                  <c:v>0.43099999999999999</c:v>
                </c:pt>
                <c:pt idx="1">
                  <c:v>0.40200000000000002</c:v>
                </c:pt>
                <c:pt idx="2">
                  <c:v>0.32</c:v>
                </c:pt>
                <c:pt idx="3">
                  <c:v>0.20799999999999999</c:v>
                </c:pt>
                <c:pt idx="4">
                  <c:v>0.104</c:v>
                </c:pt>
                <c:pt idx="5">
                  <c:v>3.5000000000000003E-2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54D3-4428-8567-59374759A6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95633344"/>
        <c:axId val="662697376"/>
      </c:scatterChart>
      <c:valAx>
        <c:axId val="69563334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 altLang="en-US" sz="1100" b="1" dirty="0"/>
                  <a:t>入射角</a:t>
                </a:r>
                <a:r>
                  <a:rPr lang="en-US" altLang="ja-JP" sz="1100" b="1" dirty="0"/>
                  <a:t>(</a:t>
                </a:r>
                <a:r>
                  <a:rPr lang="ja-JP" altLang="en-US" sz="1100" b="1" dirty="0"/>
                  <a:t>度</a:t>
                </a:r>
                <a:r>
                  <a:rPr lang="en-US" altLang="ja-JP" sz="1100" b="1" dirty="0"/>
                  <a:t>)</a:t>
                </a:r>
                <a:endParaRPr lang="ja-JP" altLang="en-US" sz="11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62697376"/>
        <c:crosses val="autoZero"/>
        <c:crossBetween val="midCat"/>
      </c:valAx>
      <c:valAx>
        <c:axId val="66269737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100" b="1" i="1" dirty="0"/>
                  <a:t>h</a:t>
                </a:r>
                <a:r>
                  <a:rPr lang="en-US" altLang="ja-JP" sz="1100" b="1" dirty="0"/>
                  <a:t>’(</a:t>
                </a:r>
                <a:r>
                  <a:rPr lang="en-US" altLang="ja-JP" sz="1100" b="1" i="1" dirty="0"/>
                  <a:t>d</a:t>
                </a:r>
                <a:r>
                  <a:rPr lang="en-US" altLang="ja-JP" sz="1100" b="1" dirty="0"/>
                  <a:t>)</a:t>
                </a:r>
                <a:endParaRPr lang="ja-JP" altLang="en-US" sz="1100" b="1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695633344"/>
        <c:crosses val="autoZero"/>
        <c:crossBetween val="midCat"/>
      </c:valAx>
      <c:spPr>
        <a:noFill/>
        <a:ln w="127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'0度'!$B$2</c:f>
              <c:strCache>
                <c:ptCount val="1"/>
                <c:pt idx="0">
                  <c:v>円柱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7"/>
            <c:spPr>
              <a:solidFill>
                <a:srgbClr val="FFFF00"/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'0度'!$A$3:$A$30</c:f>
              <c:numCache>
                <c:formatCode>General</c:formatCode>
                <c:ptCount val="28"/>
                <c:pt idx="0">
                  <c:v>5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80</c:v>
                </c:pt>
                <c:pt idx="11">
                  <c:v>100</c:v>
                </c:pt>
                <c:pt idx="12">
                  <c:v>150</c:v>
                </c:pt>
                <c:pt idx="13">
                  <c:v>200</c:v>
                </c:pt>
                <c:pt idx="14">
                  <c:v>300</c:v>
                </c:pt>
                <c:pt idx="15">
                  <c:v>400</c:v>
                </c:pt>
                <c:pt idx="16">
                  <c:v>500</c:v>
                </c:pt>
                <c:pt idx="17">
                  <c:v>600</c:v>
                </c:pt>
                <c:pt idx="18">
                  <c:v>800</c:v>
                </c:pt>
                <c:pt idx="19">
                  <c:v>1000</c:v>
                </c:pt>
                <c:pt idx="20">
                  <c:v>1500</c:v>
                </c:pt>
                <c:pt idx="21">
                  <c:v>2000</c:v>
                </c:pt>
                <c:pt idx="22">
                  <c:v>3000</c:v>
                </c:pt>
                <c:pt idx="23">
                  <c:v>4000</c:v>
                </c:pt>
                <c:pt idx="24">
                  <c:v>5000</c:v>
                </c:pt>
                <c:pt idx="25">
                  <c:v>6000</c:v>
                </c:pt>
                <c:pt idx="26">
                  <c:v>8000</c:v>
                </c:pt>
                <c:pt idx="27">
                  <c:v>10000</c:v>
                </c:pt>
              </c:numCache>
            </c:numRef>
          </c:xVal>
          <c:yVal>
            <c:numRef>
              <c:f>'0度'!$B$3:$B$30</c:f>
              <c:numCache>
                <c:formatCode>General</c:formatCode>
                <c:ptCount val="28"/>
                <c:pt idx="3" formatCode="0.000_ ">
                  <c:v>0.24094484152075921</c:v>
                </c:pt>
                <c:pt idx="4" formatCode="0.000_ ">
                  <c:v>0.67984292867253215</c:v>
                </c:pt>
                <c:pt idx="5" formatCode="0.000_ ">
                  <c:v>0.9173063543599258</c:v>
                </c:pt>
                <c:pt idx="6" formatCode="0.000_ ">
                  <c:v>1.2174056622933507</c:v>
                </c:pt>
                <c:pt idx="7" formatCode="0.000_ ">
                  <c:v>1.452373708446929</c:v>
                </c:pt>
                <c:pt idx="8" formatCode="0.000_ ">
                  <c:v>1.6016117463139503</c:v>
                </c:pt>
                <c:pt idx="9" formatCode="0.000_ ">
                  <c:v>1.672856451724376</c:v>
                </c:pt>
                <c:pt idx="10" formatCode="0.000_ ">
                  <c:v>1.6569429695181908</c:v>
                </c:pt>
                <c:pt idx="11" formatCode="0.000_ ">
                  <c:v>1.5859696239543009</c:v>
                </c:pt>
                <c:pt idx="12" formatCode="0.000_ ">
                  <c:v>1.4460236702261411</c:v>
                </c:pt>
                <c:pt idx="13" formatCode="0.000_ ">
                  <c:v>1.3660550458715597</c:v>
                </c:pt>
                <c:pt idx="14" formatCode="0.000_ ">
                  <c:v>1.2835294544662625</c:v>
                </c:pt>
                <c:pt idx="15" formatCode="0.000_ ">
                  <c:v>1.2394581361707089</c:v>
                </c:pt>
                <c:pt idx="16" formatCode="0.000_ ">
                  <c:v>1.2078825035370209</c:v>
                </c:pt>
                <c:pt idx="17" formatCode="0.000_ ">
                  <c:v>1.1893259831980134</c:v>
                </c:pt>
                <c:pt idx="18" formatCode="0.000_ ">
                  <c:v>1.1625699562553735</c:v>
                </c:pt>
                <c:pt idx="19" formatCode="0.000_ ">
                  <c:v>1.1464286991346635</c:v>
                </c:pt>
                <c:pt idx="20" formatCode="0.000_ ">
                  <c:v>1.1295488822220703</c:v>
                </c:pt>
                <c:pt idx="21" formatCode="0.000_ ">
                  <c:v>1.1190803988822822</c:v>
                </c:pt>
                <c:pt idx="22" formatCode="0.000_ ">
                  <c:v>1.1064312425351917</c:v>
                </c:pt>
                <c:pt idx="23" formatCode="0.000_ ">
                  <c:v>1.1023009068425391</c:v>
                </c:pt>
                <c:pt idx="24" formatCode="0.000_ ">
                  <c:v>1.0955220720561771</c:v>
                </c:pt>
                <c:pt idx="25" formatCode="0.000_ ">
                  <c:v>1.0891197703694999</c:v>
                </c:pt>
                <c:pt idx="26" formatCode="0.000_ ">
                  <c:v>1.0782131817233049</c:v>
                </c:pt>
                <c:pt idx="27" formatCode="0.000_ ">
                  <c:v>1.0682939671720626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6556-4828-B223-1567226F2CB6}"/>
            </c:ext>
          </c:extLst>
        </c:ser>
        <c:ser>
          <c:idx val="0"/>
          <c:order val="1"/>
          <c:tx>
            <c:strRef>
              <c:f>'0度'!$C$2</c:f>
              <c:strCache>
                <c:ptCount val="1"/>
                <c:pt idx="0">
                  <c:v>スラブ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square"/>
            <c:size val="7"/>
            <c:spPr>
              <a:solidFill>
                <a:srgbClr val="00B0F0">
                  <a:alpha val="50000"/>
                </a:srgbClr>
              </a:solidFill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'0度'!$A$3:$A$30</c:f>
              <c:numCache>
                <c:formatCode>General</c:formatCode>
                <c:ptCount val="28"/>
                <c:pt idx="0">
                  <c:v>5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80</c:v>
                </c:pt>
                <c:pt idx="11">
                  <c:v>100</c:v>
                </c:pt>
                <c:pt idx="12">
                  <c:v>150</c:v>
                </c:pt>
                <c:pt idx="13">
                  <c:v>200</c:v>
                </c:pt>
                <c:pt idx="14">
                  <c:v>300</c:v>
                </c:pt>
                <c:pt idx="15">
                  <c:v>400</c:v>
                </c:pt>
                <c:pt idx="16">
                  <c:v>500</c:v>
                </c:pt>
                <c:pt idx="17">
                  <c:v>600</c:v>
                </c:pt>
                <c:pt idx="18">
                  <c:v>800</c:v>
                </c:pt>
                <c:pt idx="19">
                  <c:v>1000</c:v>
                </c:pt>
                <c:pt idx="20">
                  <c:v>1500</c:v>
                </c:pt>
                <c:pt idx="21">
                  <c:v>2000</c:v>
                </c:pt>
                <c:pt idx="22">
                  <c:v>3000</c:v>
                </c:pt>
                <c:pt idx="23">
                  <c:v>4000</c:v>
                </c:pt>
                <c:pt idx="24">
                  <c:v>5000</c:v>
                </c:pt>
                <c:pt idx="25">
                  <c:v>6000</c:v>
                </c:pt>
                <c:pt idx="26">
                  <c:v>8000</c:v>
                </c:pt>
                <c:pt idx="27">
                  <c:v>10000</c:v>
                </c:pt>
              </c:numCache>
            </c:numRef>
          </c:xVal>
          <c:yVal>
            <c:numRef>
              <c:f>'0度'!$C$3:$C$30</c:f>
              <c:numCache>
                <c:formatCode>General</c:formatCode>
                <c:ptCount val="28"/>
                <c:pt idx="3">
                  <c:v>0.2409402404893394</c:v>
                </c:pt>
                <c:pt idx="4">
                  <c:v>0.67996794971722163</c:v>
                </c:pt>
                <c:pt idx="5" formatCode="0.000_ ">
                  <c:v>0.91955589053803333</c:v>
                </c:pt>
                <c:pt idx="6" formatCode="0.00_ ">
                  <c:v>1.2369673829156345</c:v>
                </c:pt>
                <c:pt idx="7" formatCode="0.00_ ">
                  <c:v>1.5165593713487135</c:v>
                </c:pt>
                <c:pt idx="8" formatCode="0.00_ ">
                  <c:v>1.7240873003709039</c:v>
                </c:pt>
                <c:pt idx="9" formatCode="0.00_ ">
                  <c:v>1.8327285921625542</c:v>
                </c:pt>
                <c:pt idx="10" formatCode="0.00_ ">
                  <c:v>1.8361225827597509</c:v>
                </c:pt>
                <c:pt idx="11" formatCode="0.00_ ">
                  <c:v>1.7491187697972224</c:v>
                </c:pt>
                <c:pt idx="12" formatCode="0.00_ ">
                  <c:v>1.5724624075905653</c:v>
                </c:pt>
                <c:pt idx="13" formatCode="0.00_ ">
                  <c:v>1.4681711132201483</c:v>
                </c:pt>
                <c:pt idx="14" formatCode="0.00_ ">
                  <c:v>1.3566984864433231</c:v>
                </c:pt>
                <c:pt idx="15" formatCode="0.00_ ">
                  <c:v>1.2947715916256446</c:v>
                </c:pt>
                <c:pt idx="16" formatCode="0.00_ ">
                  <c:v>1.2559076669136966</c:v>
                </c:pt>
                <c:pt idx="17" formatCode="0.00_ ">
                  <c:v>1.2288169921978196</c:v>
                </c:pt>
                <c:pt idx="18" formatCode="0.00_ ">
                  <c:v>1.1940498656299172</c:v>
                </c:pt>
                <c:pt idx="19" formatCode="0.00_ ">
                  <c:v>1.1736841164270899</c:v>
                </c:pt>
                <c:pt idx="20" formatCode="0.00_ ">
                  <c:v>1.1463616434250945</c:v>
                </c:pt>
                <c:pt idx="21" formatCode="0.00_ ">
                  <c:v>1.1322535789487624</c:v>
                </c:pt>
                <c:pt idx="22" formatCode="0.00_ ">
                  <c:v>1.1169709751208157</c:v>
                </c:pt>
                <c:pt idx="23" formatCode="0.00_ ">
                  <c:v>1.1074278647980214</c:v>
                </c:pt>
                <c:pt idx="24" formatCode="0.00_ ">
                  <c:v>1.0999894138819295</c:v>
                </c:pt>
                <c:pt idx="25" formatCode="0.00_ ">
                  <c:v>1.0928976622476818</c:v>
                </c:pt>
                <c:pt idx="26" formatCode="0.00_ ">
                  <c:v>1.0815632796270711</c:v>
                </c:pt>
                <c:pt idx="27" formatCode="0.00_ ">
                  <c:v>1.0724096900044362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6556-4828-B223-1567226F2CB6}"/>
            </c:ext>
          </c:extLst>
        </c:ser>
        <c:ser>
          <c:idx val="2"/>
          <c:order val="2"/>
          <c:tx>
            <c:strRef>
              <c:f>'0度'!$D$2</c:f>
              <c:strCache>
                <c:ptCount val="1"/>
                <c:pt idx="0">
                  <c:v>球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7"/>
            <c:spPr>
              <a:solidFill>
                <a:srgbClr val="FF0000">
                  <a:alpha val="50000"/>
                </a:srgbClr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'0度'!$A$3:$A$30</c:f>
              <c:numCache>
                <c:formatCode>General</c:formatCode>
                <c:ptCount val="28"/>
                <c:pt idx="0">
                  <c:v>5</c:v>
                </c:pt>
                <c:pt idx="1">
                  <c:v>6</c:v>
                </c:pt>
                <c:pt idx="2">
                  <c:v>8</c:v>
                </c:pt>
                <c:pt idx="3">
                  <c:v>10</c:v>
                </c:pt>
                <c:pt idx="4">
                  <c:v>15</c:v>
                </c:pt>
                <c:pt idx="5">
                  <c:v>20</c:v>
                </c:pt>
                <c:pt idx="6">
                  <c:v>30</c:v>
                </c:pt>
                <c:pt idx="7">
                  <c:v>40</c:v>
                </c:pt>
                <c:pt idx="8">
                  <c:v>50</c:v>
                </c:pt>
                <c:pt idx="9">
                  <c:v>60</c:v>
                </c:pt>
                <c:pt idx="10">
                  <c:v>80</c:v>
                </c:pt>
                <c:pt idx="11">
                  <c:v>100</c:v>
                </c:pt>
                <c:pt idx="12">
                  <c:v>150</c:v>
                </c:pt>
                <c:pt idx="13">
                  <c:v>200</c:v>
                </c:pt>
                <c:pt idx="14">
                  <c:v>300</c:v>
                </c:pt>
                <c:pt idx="15">
                  <c:v>400</c:v>
                </c:pt>
                <c:pt idx="16">
                  <c:v>500</c:v>
                </c:pt>
                <c:pt idx="17">
                  <c:v>600</c:v>
                </c:pt>
                <c:pt idx="18">
                  <c:v>800</c:v>
                </c:pt>
                <c:pt idx="19">
                  <c:v>1000</c:v>
                </c:pt>
                <c:pt idx="20">
                  <c:v>1500</c:v>
                </c:pt>
                <c:pt idx="21">
                  <c:v>2000</c:v>
                </c:pt>
                <c:pt idx="22">
                  <c:v>3000</c:v>
                </c:pt>
                <c:pt idx="23">
                  <c:v>4000</c:v>
                </c:pt>
                <c:pt idx="24">
                  <c:v>5000</c:v>
                </c:pt>
                <c:pt idx="25">
                  <c:v>6000</c:v>
                </c:pt>
                <c:pt idx="26">
                  <c:v>8000</c:v>
                </c:pt>
                <c:pt idx="27">
                  <c:v>10000</c:v>
                </c:pt>
              </c:numCache>
            </c:numRef>
          </c:xVal>
          <c:yVal>
            <c:numRef>
              <c:f>'0度'!$D$3:$D$30</c:f>
              <c:numCache>
                <c:formatCode>General</c:formatCode>
                <c:ptCount val="28"/>
                <c:pt idx="3">
                  <c:v>0.24110193387923476</c:v>
                </c:pt>
                <c:pt idx="4">
                  <c:v>0.68250266566067841</c:v>
                </c:pt>
                <c:pt idx="5">
                  <c:v>0.91801194341372916</c:v>
                </c:pt>
                <c:pt idx="6">
                  <c:v>1.2196295544091962</c:v>
                </c:pt>
                <c:pt idx="7">
                  <c:v>1.4541024994845242</c:v>
                </c:pt>
                <c:pt idx="8">
                  <c:v>1.6233031910002145</c:v>
                </c:pt>
                <c:pt idx="9">
                  <c:v>1.7026912709931576</c:v>
                </c:pt>
                <c:pt idx="10">
                  <c:v>1.6922828580793186</c:v>
                </c:pt>
                <c:pt idx="11">
                  <c:v>1.6245929555730028</c:v>
                </c:pt>
                <c:pt idx="12">
                  <c:v>1.4734750976480646</c:v>
                </c:pt>
                <c:pt idx="13">
                  <c:v>1.391001441175437</c:v>
                </c:pt>
                <c:pt idx="14">
                  <c:v>1.3003782076875612</c:v>
                </c:pt>
                <c:pt idx="15">
                  <c:v>1.2465210180215027</c:v>
                </c:pt>
                <c:pt idx="16">
                  <c:v>1.218234605537964</c:v>
                </c:pt>
                <c:pt idx="17">
                  <c:v>1.2028087849380933</c:v>
                </c:pt>
                <c:pt idx="18">
                  <c:v>1.1674156604681596</c:v>
                </c:pt>
                <c:pt idx="19">
                  <c:v>1.1627299667453335</c:v>
                </c:pt>
                <c:pt idx="20">
                  <c:v>1.130064203418319</c:v>
                </c:pt>
                <c:pt idx="21">
                  <c:v>1.1210346836884693</c:v>
                </c:pt>
                <c:pt idx="22">
                  <c:v>1.1102540266090641</c:v>
                </c:pt>
                <c:pt idx="23">
                  <c:v>1.1123660346248969</c:v>
                </c:pt>
                <c:pt idx="24">
                  <c:v>1.0966089135114154</c:v>
                </c:pt>
                <c:pt idx="25">
                  <c:v>1.0908518969879557</c:v>
                </c:pt>
                <c:pt idx="26">
                  <c:v>1.0788443379816917</c:v>
                </c:pt>
                <c:pt idx="27">
                  <c:v>1.0687914857979162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6556-4828-B223-1567226F2C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015560"/>
        <c:axId val="546019088"/>
      </c:scatterChart>
      <c:valAx>
        <c:axId val="546015560"/>
        <c:scaling>
          <c:logBase val="10"/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600">
                    <a:solidFill>
                      <a:sysClr val="windowText" lastClr="000000"/>
                    </a:solidFill>
                  </a:rPr>
                  <a:t>Photon energy (keV)</a:t>
                </a:r>
                <a:endParaRPr lang="ja-JP" altLang="en-US" sz="1600">
                  <a:solidFill>
                    <a:sysClr val="windowText" lastClr="00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19088"/>
        <c:crosses val="autoZero"/>
        <c:crossBetween val="midCat"/>
      </c:valAx>
      <c:valAx>
        <c:axId val="5460190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0" i="1" baseline="0">
                    <a:solidFill>
                      <a:sysClr val="windowText" lastClr="000000"/>
                    </a:solidFill>
                    <a:effectLst/>
                  </a:rPr>
                  <a:t>h</a:t>
                </a:r>
                <a:r>
                  <a:rPr lang="en-US" sz="1600" b="0" i="0" baseline="0">
                    <a:solidFill>
                      <a:sysClr val="windowText" lastClr="000000"/>
                    </a:solidFill>
                    <a:effectLst/>
                  </a:rPr>
                  <a:t>(3;0)/</a:t>
                </a:r>
                <a:r>
                  <a:rPr lang="en-US" sz="1600" b="0" i="1" baseline="0">
                    <a:solidFill>
                      <a:sysClr val="windowText" lastClr="000000"/>
                    </a:solidFill>
                    <a:effectLst/>
                  </a:rPr>
                  <a:t>K</a:t>
                </a:r>
                <a:r>
                  <a:rPr lang="en-US" sz="1600" b="0" i="0" baseline="-25000">
                    <a:solidFill>
                      <a:sysClr val="windowText" lastClr="000000"/>
                    </a:solidFill>
                    <a:effectLst/>
                  </a:rPr>
                  <a:t>air</a:t>
                </a:r>
                <a:endParaRPr lang="en-US" sz="1600">
                  <a:solidFill>
                    <a:sysClr val="windowText" lastClr="000000"/>
                  </a:solidFill>
                  <a:effectLst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15560"/>
        <c:crosses val="autoZero"/>
        <c:crossBetween val="midCat"/>
        <c:majorUnit val="0.5"/>
      </c:valAx>
      <c:spPr>
        <a:noFill/>
        <a:ln w="25400"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'15度'!$C$2</c:f>
              <c:strCache>
                <c:ptCount val="1"/>
                <c:pt idx="0">
                  <c:v>円柱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FFFF00">
                  <a:alpha val="90000"/>
                </a:srgb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'15度'!$B$3:$B$27</c:f>
              <c:numCache>
                <c:formatCode>General</c:formatCode>
                <c:ptCount val="25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400</c:v>
                </c:pt>
                <c:pt idx="13">
                  <c:v>500</c:v>
                </c:pt>
                <c:pt idx="14">
                  <c:v>600</c:v>
                </c:pt>
                <c:pt idx="15">
                  <c:v>800</c:v>
                </c:pt>
                <c:pt idx="16">
                  <c:v>1000</c:v>
                </c:pt>
                <c:pt idx="17">
                  <c:v>1500</c:v>
                </c:pt>
                <c:pt idx="18">
                  <c:v>2000</c:v>
                </c:pt>
                <c:pt idx="19">
                  <c:v>3000</c:v>
                </c:pt>
                <c:pt idx="20">
                  <c:v>4000</c:v>
                </c:pt>
                <c:pt idx="21">
                  <c:v>5000</c:v>
                </c:pt>
                <c:pt idx="22">
                  <c:v>6000</c:v>
                </c:pt>
                <c:pt idx="23">
                  <c:v>8000</c:v>
                </c:pt>
                <c:pt idx="24">
                  <c:v>10000</c:v>
                </c:pt>
              </c:numCache>
            </c:numRef>
          </c:xVal>
          <c:yVal>
            <c:numRef>
              <c:f>'15度'!$C$3:$C$27</c:f>
              <c:numCache>
                <c:formatCode>0.000</c:formatCode>
                <c:ptCount val="25"/>
                <c:pt idx="0">
                  <c:v>0.22948761599528852</c:v>
                </c:pt>
                <c:pt idx="1">
                  <c:v>0.66986618695166888</c:v>
                </c:pt>
                <c:pt idx="2">
                  <c:v>0.91122188079777355</c:v>
                </c:pt>
                <c:pt idx="3">
                  <c:v>1.2118786303261708</c:v>
                </c:pt>
                <c:pt idx="4">
                  <c:v>1.445330477215973</c:v>
                </c:pt>
                <c:pt idx="5">
                  <c:v>1.5983775250590075</c:v>
                </c:pt>
                <c:pt idx="6">
                  <c:v>1.6682624922247562</c:v>
                </c:pt>
                <c:pt idx="7">
                  <c:v>1.6530732546705997</c:v>
                </c:pt>
                <c:pt idx="8">
                  <c:v>1.582463789695969</c:v>
                </c:pt>
                <c:pt idx="9">
                  <c:v>1.4462900440883106</c:v>
                </c:pt>
                <c:pt idx="10">
                  <c:v>1.3673983854148362</c:v>
                </c:pt>
                <c:pt idx="11">
                  <c:v>1.2843003883706581</c:v>
                </c:pt>
                <c:pt idx="12">
                  <c:v>1.2375378207811614</c:v>
                </c:pt>
                <c:pt idx="13">
                  <c:v>1.2096089065552786</c:v>
                </c:pt>
                <c:pt idx="14">
                  <c:v>1.1892254178481481</c:v>
                </c:pt>
                <c:pt idx="15">
                  <c:v>1.1657661798342138</c:v>
                </c:pt>
                <c:pt idx="16">
                  <c:v>1.1487684822641779</c:v>
                </c:pt>
                <c:pt idx="17">
                  <c:v>1.1300334209574812</c:v>
                </c:pt>
                <c:pt idx="18">
                  <c:v>1.1206616254585424</c:v>
                </c:pt>
                <c:pt idx="19">
                  <c:v>1.1072610835166004</c:v>
                </c:pt>
                <c:pt idx="20">
                  <c:v>1.1006380873866446</c:v>
                </c:pt>
                <c:pt idx="21">
                  <c:v>1.094583789124528</c:v>
                </c:pt>
                <c:pt idx="22">
                  <c:v>1.0878775881374072</c:v>
                </c:pt>
                <c:pt idx="23">
                  <c:v>1.078464898766512</c:v>
                </c:pt>
                <c:pt idx="24">
                  <c:v>1.0693785577764232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A97-4BC7-8B9A-BEAB045400A5}"/>
            </c:ext>
          </c:extLst>
        </c:ser>
        <c:ser>
          <c:idx val="0"/>
          <c:order val="1"/>
          <c:tx>
            <c:strRef>
              <c:f>'15度'!$D$2</c:f>
              <c:strCache>
                <c:ptCount val="1"/>
                <c:pt idx="0">
                  <c:v>球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0000">
                  <a:alpha val="50000"/>
                </a:srgbClr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'15度'!$B$3:$B$27</c:f>
              <c:numCache>
                <c:formatCode>General</c:formatCode>
                <c:ptCount val="25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400</c:v>
                </c:pt>
                <c:pt idx="13">
                  <c:v>500</c:v>
                </c:pt>
                <c:pt idx="14">
                  <c:v>600</c:v>
                </c:pt>
                <c:pt idx="15">
                  <c:v>800</c:v>
                </c:pt>
                <c:pt idx="16">
                  <c:v>1000</c:v>
                </c:pt>
                <c:pt idx="17">
                  <c:v>1500</c:v>
                </c:pt>
                <c:pt idx="18">
                  <c:v>2000</c:v>
                </c:pt>
                <c:pt idx="19">
                  <c:v>3000</c:v>
                </c:pt>
                <c:pt idx="20">
                  <c:v>4000</c:v>
                </c:pt>
                <c:pt idx="21">
                  <c:v>5000</c:v>
                </c:pt>
                <c:pt idx="22">
                  <c:v>6000</c:v>
                </c:pt>
                <c:pt idx="23">
                  <c:v>8000</c:v>
                </c:pt>
                <c:pt idx="24">
                  <c:v>10000</c:v>
                </c:pt>
              </c:numCache>
            </c:numRef>
          </c:xVal>
          <c:yVal>
            <c:numRef>
              <c:f>'15度'!$D$3:$D$27</c:f>
              <c:numCache>
                <c:formatCode>0.000</c:formatCode>
                <c:ptCount val="25"/>
                <c:pt idx="0">
                  <c:v>0.22928194989082412</c:v>
                </c:pt>
                <c:pt idx="1">
                  <c:v>0.66964747806675695</c:v>
                </c:pt>
                <c:pt idx="2">
                  <c:v>0.91054412105751392</c:v>
                </c:pt>
                <c:pt idx="3">
                  <c:v>1.2105745562370529</c:v>
                </c:pt>
                <c:pt idx="4">
                  <c:v>1.4495494742147588</c:v>
                </c:pt>
                <c:pt idx="5">
                  <c:v>1.6145067896882566</c:v>
                </c:pt>
                <c:pt idx="6">
                  <c:v>1.6968593199253577</c:v>
                </c:pt>
                <c:pt idx="7">
                  <c:v>1.6919431333988857</c:v>
                </c:pt>
                <c:pt idx="8">
                  <c:v>1.6186485096244958</c:v>
                </c:pt>
                <c:pt idx="9">
                  <c:v>1.4750411546778872</c:v>
                </c:pt>
                <c:pt idx="10">
                  <c:v>1.3901039286676744</c:v>
                </c:pt>
                <c:pt idx="11">
                  <c:v>1.3002105186744581</c:v>
                </c:pt>
                <c:pt idx="12">
                  <c:v>1.2504212612402568</c:v>
                </c:pt>
                <c:pt idx="13">
                  <c:v>1.2187950549080375</c:v>
                </c:pt>
                <c:pt idx="14">
                  <c:v>1.198017753042498</c:v>
                </c:pt>
                <c:pt idx="15">
                  <c:v>1.1711755895250815</c:v>
                </c:pt>
                <c:pt idx="16">
                  <c:v>1.1540629693198883</c:v>
                </c:pt>
                <c:pt idx="17">
                  <c:v>1.1332894398243609</c:v>
                </c:pt>
                <c:pt idx="18">
                  <c:v>1.1215444769636214</c:v>
                </c:pt>
                <c:pt idx="19">
                  <c:v>1.1100318999898715</c:v>
                </c:pt>
                <c:pt idx="20">
                  <c:v>1.1021516900247319</c:v>
                </c:pt>
                <c:pt idx="21">
                  <c:v>1.0953615159321077</c:v>
                </c:pt>
                <c:pt idx="22">
                  <c:v>1.0892249351999062</c:v>
                </c:pt>
                <c:pt idx="23">
                  <c:v>1.0782201393513504</c:v>
                </c:pt>
                <c:pt idx="24">
                  <c:v>1.0693435241731861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EA97-4BC7-8B9A-BEAB045400A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021048"/>
        <c:axId val="546017128"/>
      </c:scatterChart>
      <c:valAx>
        <c:axId val="546021048"/>
        <c:scaling>
          <c:logBase val="10"/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200">
                    <a:solidFill>
                      <a:sysClr val="windowText" lastClr="000000"/>
                    </a:solidFill>
                  </a:rPr>
                  <a:t>Photon</a:t>
                </a:r>
                <a:r>
                  <a:rPr lang="en-US" altLang="ja-JP" sz="1200" baseline="0">
                    <a:solidFill>
                      <a:sysClr val="windowText" lastClr="000000"/>
                    </a:solidFill>
                  </a:rPr>
                  <a:t> energy (keV)</a:t>
                </a:r>
                <a:endParaRPr lang="ja-JP" alt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99795759318481"/>
              <c:y val="0.881099578461783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17128"/>
        <c:crosses val="autoZero"/>
        <c:crossBetween val="midCat"/>
      </c:valAx>
      <c:valAx>
        <c:axId val="5460171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1" baseline="0">
                    <a:solidFill>
                      <a:sysClr val="windowText" lastClr="000000"/>
                    </a:solidFill>
                    <a:effectLst/>
                  </a:rPr>
                  <a:t>h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(3;15</a:t>
                </a:r>
                <a:r>
                  <a:rPr lang="en-US" sz="1200" b="0" i="0" u="none" strike="noStrike" baseline="0">
                    <a:effectLst/>
                  </a:rPr>
                  <a:t>°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) (Sv/Gy)</a:t>
                </a:r>
                <a:endParaRPr lang="en-US" sz="1200" baseline="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069307462847008E-2"/>
              <c:y val="0.24943887695856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21048"/>
        <c:crosses val="autoZero"/>
        <c:crossBetween val="midCat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'30度'!$C$2</c:f>
              <c:strCache>
                <c:ptCount val="1"/>
                <c:pt idx="0">
                  <c:v>円柱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FFFF00">
                  <a:alpha val="90000"/>
                </a:srgb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'30度'!$B$3:$B$27</c:f>
              <c:numCache>
                <c:formatCode>General</c:formatCode>
                <c:ptCount val="25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400</c:v>
                </c:pt>
                <c:pt idx="13">
                  <c:v>500</c:v>
                </c:pt>
                <c:pt idx="14">
                  <c:v>600</c:v>
                </c:pt>
                <c:pt idx="15">
                  <c:v>800</c:v>
                </c:pt>
                <c:pt idx="16">
                  <c:v>1000</c:v>
                </c:pt>
                <c:pt idx="17">
                  <c:v>1500</c:v>
                </c:pt>
                <c:pt idx="18">
                  <c:v>2000</c:v>
                </c:pt>
                <c:pt idx="19">
                  <c:v>3000</c:v>
                </c:pt>
                <c:pt idx="20">
                  <c:v>4000</c:v>
                </c:pt>
                <c:pt idx="21">
                  <c:v>5000</c:v>
                </c:pt>
                <c:pt idx="22">
                  <c:v>6000</c:v>
                </c:pt>
                <c:pt idx="23">
                  <c:v>8000</c:v>
                </c:pt>
                <c:pt idx="24">
                  <c:v>10000</c:v>
                </c:pt>
              </c:numCache>
            </c:numRef>
          </c:xVal>
          <c:yVal>
            <c:numRef>
              <c:f>'30度'!$C$3:$C$27</c:f>
              <c:numCache>
                <c:formatCode>0.000</c:formatCode>
                <c:ptCount val="25"/>
                <c:pt idx="0">
                  <c:v>0.19466917926801533</c:v>
                </c:pt>
                <c:pt idx="1">
                  <c:v>0.63715712744663999</c:v>
                </c:pt>
                <c:pt idx="2">
                  <c:v>0.89002174165120584</c:v>
                </c:pt>
                <c:pt idx="3">
                  <c:v>1.1972558457559881</c:v>
                </c:pt>
                <c:pt idx="4">
                  <c:v>1.4292774175811587</c:v>
                </c:pt>
                <c:pt idx="5">
                  <c:v>1.5780524476596267</c:v>
                </c:pt>
                <c:pt idx="6">
                  <c:v>1.6519325799986175</c:v>
                </c:pt>
                <c:pt idx="7">
                  <c:v>1.6401710914454277</c:v>
                </c:pt>
                <c:pt idx="8">
                  <c:v>1.5742328830170293</c:v>
                </c:pt>
                <c:pt idx="9">
                  <c:v>1.4449881816505454</c:v>
                </c:pt>
                <c:pt idx="10">
                  <c:v>1.3689620021793387</c:v>
                </c:pt>
                <c:pt idx="11">
                  <c:v>1.2884280062429676</c:v>
                </c:pt>
                <c:pt idx="12">
                  <c:v>1.2435721893397063</c:v>
                </c:pt>
                <c:pt idx="13">
                  <c:v>1.2129570757259314</c:v>
                </c:pt>
                <c:pt idx="14">
                  <c:v>1.1923767590130154</c:v>
                </c:pt>
                <c:pt idx="15">
                  <c:v>1.1677636167992342</c:v>
                </c:pt>
                <c:pt idx="16">
                  <c:v>1.1531341629121075</c:v>
                </c:pt>
                <c:pt idx="17">
                  <c:v>1.1333366721716782</c:v>
                </c:pt>
                <c:pt idx="18">
                  <c:v>1.1222502019573308</c:v>
                </c:pt>
                <c:pt idx="19">
                  <c:v>1.1083376204272251</c:v>
                </c:pt>
                <c:pt idx="20">
                  <c:v>1.100717230008244</c:v>
                </c:pt>
                <c:pt idx="21">
                  <c:v>1.0955531246691839</c:v>
                </c:pt>
                <c:pt idx="22">
                  <c:v>1.088622711891668</c:v>
                </c:pt>
                <c:pt idx="23">
                  <c:v>1.077454303292946</c:v>
                </c:pt>
                <c:pt idx="24">
                  <c:v>1.0682015116274246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AC75-4E6D-9138-94F3DF406AA3}"/>
            </c:ext>
          </c:extLst>
        </c:ser>
        <c:ser>
          <c:idx val="0"/>
          <c:order val="1"/>
          <c:tx>
            <c:strRef>
              <c:f>'30度'!$D$2</c:f>
              <c:strCache>
                <c:ptCount val="1"/>
                <c:pt idx="0">
                  <c:v>球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0000">
                  <a:alpha val="50000"/>
                </a:srgbClr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'30度'!$B$3:$B$27</c:f>
              <c:numCache>
                <c:formatCode>General</c:formatCode>
                <c:ptCount val="25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400</c:v>
                </c:pt>
                <c:pt idx="13">
                  <c:v>500</c:v>
                </c:pt>
                <c:pt idx="14">
                  <c:v>600</c:v>
                </c:pt>
                <c:pt idx="15">
                  <c:v>800</c:v>
                </c:pt>
                <c:pt idx="16">
                  <c:v>1000</c:v>
                </c:pt>
                <c:pt idx="17">
                  <c:v>1500</c:v>
                </c:pt>
                <c:pt idx="18">
                  <c:v>2000</c:v>
                </c:pt>
                <c:pt idx="19">
                  <c:v>3000</c:v>
                </c:pt>
                <c:pt idx="20">
                  <c:v>4000</c:v>
                </c:pt>
                <c:pt idx="21">
                  <c:v>5000</c:v>
                </c:pt>
                <c:pt idx="22">
                  <c:v>6000</c:v>
                </c:pt>
                <c:pt idx="23">
                  <c:v>8000</c:v>
                </c:pt>
                <c:pt idx="24">
                  <c:v>10000</c:v>
                </c:pt>
              </c:numCache>
            </c:numRef>
          </c:xVal>
          <c:yVal>
            <c:numRef>
              <c:f>'30度'!$D$3:$D$27</c:f>
              <c:numCache>
                <c:formatCode>0.000</c:formatCode>
                <c:ptCount val="25"/>
                <c:pt idx="0">
                  <c:v>0.19415524405842521</c:v>
                </c:pt>
                <c:pt idx="1">
                  <c:v>0.63671659194502817</c:v>
                </c:pt>
                <c:pt idx="2">
                  <c:v>0.88886914424860852</c:v>
                </c:pt>
                <c:pt idx="3">
                  <c:v>1.1946574461459307</c:v>
                </c:pt>
                <c:pt idx="4">
                  <c:v>1.4312672684368484</c:v>
                </c:pt>
                <c:pt idx="5">
                  <c:v>1.5941696042669282</c:v>
                </c:pt>
                <c:pt idx="6">
                  <c:v>1.6761947957702672</c:v>
                </c:pt>
                <c:pt idx="7">
                  <c:v>1.6753844641101276</c:v>
                </c:pt>
                <c:pt idx="8">
                  <c:v>1.608476866015107</c:v>
                </c:pt>
                <c:pt idx="9">
                  <c:v>1.4715818148290949</c:v>
                </c:pt>
                <c:pt idx="10">
                  <c:v>1.3905561999835965</c:v>
                </c:pt>
                <c:pt idx="11">
                  <c:v>1.3031062393379549</c:v>
                </c:pt>
                <c:pt idx="12">
                  <c:v>1.2546230109315968</c:v>
                </c:pt>
                <c:pt idx="13">
                  <c:v>1.223161170248602</c:v>
                </c:pt>
                <c:pt idx="14">
                  <c:v>1.2015489881822505</c:v>
                </c:pt>
                <c:pt idx="15">
                  <c:v>1.1733994549495235</c:v>
                </c:pt>
                <c:pt idx="16">
                  <c:v>1.1570116391332332</c:v>
                </c:pt>
                <c:pt idx="17">
                  <c:v>1.1353782496669305</c:v>
                </c:pt>
                <c:pt idx="18">
                  <c:v>1.1246413105375377</c:v>
                </c:pt>
                <c:pt idx="19">
                  <c:v>1.1111104425584575</c:v>
                </c:pt>
                <c:pt idx="20">
                  <c:v>1.1029200329760922</c:v>
                </c:pt>
                <c:pt idx="21">
                  <c:v>1.096129715233424</c:v>
                </c:pt>
                <c:pt idx="22">
                  <c:v>1.0891339985524371</c:v>
                </c:pt>
                <c:pt idx="23">
                  <c:v>1.0785058990746355</c:v>
                </c:pt>
                <c:pt idx="24">
                  <c:v>1.0693107708636507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AC75-4E6D-9138-94F3DF406A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012424"/>
        <c:axId val="546020656"/>
      </c:scatterChart>
      <c:valAx>
        <c:axId val="546012424"/>
        <c:scaling>
          <c:logBase val="10"/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200">
                    <a:solidFill>
                      <a:sysClr val="windowText" lastClr="000000"/>
                    </a:solidFill>
                  </a:rPr>
                  <a:t>Photon</a:t>
                </a:r>
                <a:r>
                  <a:rPr lang="en-US" altLang="ja-JP" sz="1200" baseline="0">
                    <a:solidFill>
                      <a:sysClr val="windowText" lastClr="000000"/>
                    </a:solidFill>
                  </a:rPr>
                  <a:t> energy (keV)</a:t>
                </a:r>
                <a:endParaRPr lang="ja-JP" alt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99795759318481"/>
              <c:y val="0.881099578461783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20656"/>
        <c:crosses val="autoZero"/>
        <c:crossBetween val="midCat"/>
      </c:valAx>
      <c:valAx>
        <c:axId val="5460206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1" baseline="0">
                    <a:solidFill>
                      <a:sysClr val="windowText" lastClr="000000"/>
                    </a:solidFill>
                    <a:effectLst/>
                  </a:rPr>
                  <a:t>h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(3;30</a:t>
                </a:r>
                <a:r>
                  <a:rPr lang="en-US" sz="1200" b="0" i="0" u="none" strike="noStrike" baseline="0">
                    <a:effectLst/>
                  </a:rPr>
                  <a:t>°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) (Sv/Gy)</a:t>
                </a:r>
                <a:endParaRPr lang="en-US" sz="1200" baseline="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069307462847008E-2"/>
              <c:y val="0.24943887695856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12424"/>
        <c:crosses val="autoZero"/>
        <c:crossBetween val="midCat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'45度'!$C$2</c:f>
              <c:strCache>
                <c:ptCount val="1"/>
                <c:pt idx="0">
                  <c:v>円柱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FFFF00">
                  <a:alpha val="90000"/>
                </a:srgb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'45度'!$B$3:$B$27</c:f>
              <c:numCache>
                <c:formatCode>General</c:formatCode>
                <c:ptCount val="25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400</c:v>
                </c:pt>
                <c:pt idx="13">
                  <c:v>500</c:v>
                </c:pt>
                <c:pt idx="14">
                  <c:v>600</c:v>
                </c:pt>
                <c:pt idx="15">
                  <c:v>800</c:v>
                </c:pt>
                <c:pt idx="16">
                  <c:v>1000</c:v>
                </c:pt>
                <c:pt idx="17">
                  <c:v>1500</c:v>
                </c:pt>
                <c:pt idx="18">
                  <c:v>2000</c:v>
                </c:pt>
                <c:pt idx="19">
                  <c:v>3000</c:v>
                </c:pt>
                <c:pt idx="20">
                  <c:v>4000</c:v>
                </c:pt>
                <c:pt idx="21">
                  <c:v>5000</c:v>
                </c:pt>
                <c:pt idx="22">
                  <c:v>6000</c:v>
                </c:pt>
                <c:pt idx="23">
                  <c:v>8000</c:v>
                </c:pt>
                <c:pt idx="24">
                  <c:v>10000</c:v>
                </c:pt>
              </c:numCache>
            </c:numRef>
          </c:xVal>
          <c:yVal>
            <c:numRef>
              <c:f>'45度'!$C$3:$C$27</c:f>
              <c:numCache>
                <c:formatCode>0.000</c:formatCode>
                <c:ptCount val="25"/>
                <c:pt idx="0">
                  <c:v>0.13727269261560751</c:v>
                </c:pt>
                <c:pt idx="1">
                  <c:v>0.57276583340088416</c:v>
                </c:pt>
                <c:pt idx="2">
                  <c:v>0.84523336038961028</c:v>
                </c:pt>
                <c:pt idx="3">
                  <c:v>1.1640709072938247</c:v>
                </c:pt>
                <c:pt idx="4">
                  <c:v>1.3929579142706592</c:v>
                </c:pt>
                <c:pt idx="5">
                  <c:v>1.5434092511418325</c:v>
                </c:pt>
                <c:pt idx="6">
                  <c:v>1.6166457599004769</c:v>
                </c:pt>
                <c:pt idx="7">
                  <c:v>1.6151368403802031</c:v>
                </c:pt>
                <c:pt idx="8">
                  <c:v>1.5563116928824754</c:v>
                </c:pt>
                <c:pt idx="9">
                  <c:v>1.4389819455853019</c:v>
                </c:pt>
                <c:pt idx="10">
                  <c:v>1.3692871454181168</c:v>
                </c:pt>
                <c:pt idx="11">
                  <c:v>1.2913026750390184</c:v>
                </c:pt>
                <c:pt idx="12">
                  <c:v>1.2475354892724104</c:v>
                </c:pt>
                <c:pt idx="13">
                  <c:v>1.2207458903186685</c:v>
                </c:pt>
                <c:pt idx="14">
                  <c:v>1.2008700399795698</c:v>
                </c:pt>
                <c:pt idx="15">
                  <c:v>1.1729406500592094</c:v>
                </c:pt>
                <c:pt idx="16">
                  <c:v>1.1594613772080382</c:v>
                </c:pt>
                <c:pt idx="17">
                  <c:v>1.1362806318059371</c:v>
                </c:pt>
                <c:pt idx="18">
                  <c:v>1.1257733310378621</c:v>
                </c:pt>
                <c:pt idx="19">
                  <c:v>1.111654477280408</c:v>
                </c:pt>
                <c:pt idx="20">
                  <c:v>1.1040692497938993</c:v>
                </c:pt>
                <c:pt idx="21">
                  <c:v>1.0956296975898938</c:v>
                </c:pt>
                <c:pt idx="22">
                  <c:v>1.0905821801287963</c:v>
                </c:pt>
                <c:pt idx="23">
                  <c:v>1.0783379220546869</c:v>
                </c:pt>
                <c:pt idx="24">
                  <c:v>1.0689583618370047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B08-4FA6-B16F-C900C37C2EC3}"/>
            </c:ext>
          </c:extLst>
        </c:ser>
        <c:ser>
          <c:idx val="0"/>
          <c:order val="1"/>
          <c:tx>
            <c:strRef>
              <c:f>'45度'!$D$2</c:f>
              <c:strCache>
                <c:ptCount val="1"/>
                <c:pt idx="0">
                  <c:v>球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0000">
                  <a:alpha val="50000"/>
                </a:srgbClr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'45度'!$B$3:$B$27</c:f>
              <c:numCache>
                <c:formatCode>General</c:formatCode>
                <c:ptCount val="25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400</c:v>
                </c:pt>
                <c:pt idx="13">
                  <c:v>500</c:v>
                </c:pt>
                <c:pt idx="14">
                  <c:v>600</c:v>
                </c:pt>
                <c:pt idx="15">
                  <c:v>800</c:v>
                </c:pt>
                <c:pt idx="16">
                  <c:v>1000</c:v>
                </c:pt>
                <c:pt idx="17">
                  <c:v>1500</c:v>
                </c:pt>
                <c:pt idx="18">
                  <c:v>2000</c:v>
                </c:pt>
                <c:pt idx="19">
                  <c:v>3000</c:v>
                </c:pt>
                <c:pt idx="20">
                  <c:v>4000</c:v>
                </c:pt>
                <c:pt idx="21">
                  <c:v>5000</c:v>
                </c:pt>
                <c:pt idx="22">
                  <c:v>6000</c:v>
                </c:pt>
                <c:pt idx="23">
                  <c:v>8000</c:v>
                </c:pt>
                <c:pt idx="24">
                  <c:v>10000</c:v>
                </c:pt>
              </c:numCache>
            </c:numRef>
          </c:xVal>
          <c:yVal>
            <c:numRef>
              <c:f>'45度'!$D$3:$D$27</c:f>
              <c:numCache>
                <c:formatCode>0.000</c:formatCode>
                <c:ptCount val="25"/>
                <c:pt idx="0">
                  <c:v>0.13588889955159661</c:v>
                </c:pt>
                <c:pt idx="1">
                  <c:v>0.57112777711958995</c:v>
                </c:pt>
                <c:pt idx="2">
                  <c:v>0.84317544063079775</c:v>
                </c:pt>
                <c:pt idx="3">
                  <c:v>1.1602536658678255</c:v>
                </c:pt>
                <c:pt idx="4">
                  <c:v>1.3929064812481387</c:v>
                </c:pt>
                <c:pt idx="5">
                  <c:v>1.5522116298317137</c:v>
                </c:pt>
                <c:pt idx="6">
                  <c:v>1.6352937314258067</c:v>
                </c:pt>
                <c:pt idx="7">
                  <c:v>1.6432805637495904</c:v>
                </c:pt>
                <c:pt idx="8">
                  <c:v>1.5853833554430516</c:v>
                </c:pt>
                <c:pt idx="9">
                  <c:v>1.4627541783313496</c:v>
                </c:pt>
                <c:pt idx="10">
                  <c:v>1.3885936236774579</c:v>
                </c:pt>
                <c:pt idx="11">
                  <c:v>1.3073677906428078</c:v>
                </c:pt>
                <c:pt idx="12">
                  <c:v>1.2608931798070149</c:v>
                </c:pt>
                <c:pt idx="13">
                  <c:v>1.230496277706663</c:v>
                </c:pt>
                <c:pt idx="14">
                  <c:v>1.2087986755666709</c:v>
                </c:pt>
                <c:pt idx="15">
                  <c:v>1.1811462822474681</c:v>
                </c:pt>
                <c:pt idx="16">
                  <c:v>1.1624064712508047</c:v>
                </c:pt>
                <c:pt idx="17">
                  <c:v>1.1402938340613631</c:v>
                </c:pt>
                <c:pt idx="18">
                  <c:v>1.1283330905430997</c:v>
                </c:pt>
                <c:pt idx="19">
                  <c:v>1.1129350898885755</c:v>
                </c:pt>
                <c:pt idx="20">
                  <c:v>1.1045651277823578</c:v>
                </c:pt>
                <c:pt idx="21">
                  <c:v>1.0969310843713609</c:v>
                </c:pt>
                <c:pt idx="22">
                  <c:v>1.0899607797044251</c:v>
                </c:pt>
                <c:pt idx="23">
                  <c:v>1.0781791390432267</c:v>
                </c:pt>
                <c:pt idx="24">
                  <c:v>1.0689714217009332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B08-4FA6-B16F-C900C37C2EC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013992"/>
        <c:axId val="546014384"/>
      </c:scatterChart>
      <c:valAx>
        <c:axId val="546013992"/>
        <c:scaling>
          <c:logBase val="10"/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200">
                    <a:solidFill>
                      <a:sysClr val="windowText" lastClr="000000"/>
                    </a:solidFill>
                  </a:rPr>
                  <a:t>Photon</a:t>
                </a:r>
                <a:r>
                  <a:rPr lang="en-US" altLang="ja-JP" sz="1200" baseline="0">
                    <a:solidFill>
                      <a:sysClr val="windowText" lastClr="000000"/>
                    </a:solidFill>
                  </a:rPr>
                  <a:t> energy (keV)</a:t>
                </a:r>
                <a:endParaRPr lang="ja-JP" alt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99795759318481"/>
              <c:y val="0.881099578461783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14384"/>
        <c:crosses val="autoZero"/>
        <c:crossBetween val="midCat"/>
      </c:valAx>
      <c:valAx>
        <c:axId val="5460143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1" baseline="0">
                    <a:solidFill>
                      <a:sysClr val="windowText" lastClr="000000"/>
                    </a:solidFill>
                    <a:effectLst/>
                  </a:rPr>
                  <a:t>h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(3;45</a:t>
                </a:r>
                <a:r>
                  <a:rPr lang="en-US" sz="1200" b="0" i="0" u="none" strike="noStrike" baseline="0">
                    <a:effectLst/>
                  </a:rPr>
                  <a:t>°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) (Sv/Gy)</a:t>
                </a:r>
                <a:endParaRPr lang="en-US" sz="1200" baseline="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069307462847008E-2"/>
              <c:y val="0.24943887695856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13992"/>
        <c:crosses val="autoZero"/>
        <c:crossBetween val="midCat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'60度'!$C$2</c:f>
              <c:strCache>
                <c:ptCount val="1"/>
                <c:pt idx="0">
                  <c:v>円柱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FFFF00">
                  <a:alpha val="90000"/>
                </a:srgb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'60度'!$B$3:$B$27</c:f>
              <c:numCache>
                <c:formatCode>General</c:formatCode>
                <c:ptCount val="25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400</c:v>
                </c:pt>
                <c:pt idx="13">
                  <c:v>500</c:v>
                </c:pt>
                <c:pt idx="14">
                  <c:v>600</c:v>
                </c:pt>
                <c:pt idx="15">
                  <c:v>800</c:v>
                </c:pt>
                <c:pt idx="16">
                  <c:v>1000</c:v>
                </c:pt>
                <c:pt idx="17">
                  <c:v>1500</c:v>
                </c:pt>
                <c:pt idx="18">
                  <c:v>2000</c:v>
                </c:pt>
                <c:pt idx="19">
                  <c:v>3000</c:v>
                </c:pt>
                <c:pt idx="20">
                  <c:v>4000</c:v>
                </c:pt>
                <c:pt idx="21">
                  <c:v>5000</c:v>
                </c:pt>
                <c:pt idx="22">
                  <c:v>6000</c:v>
                </c:pt>
                <c:pt idx="23">
                  <c:v>8000</c:v>
                </c:pt>
                <c:pt idx="24">
                  <c:v>10000</c:v>
                </c:pt>
              </c:numCache>
            </c:numRef>
          </c:xVal>
          <c:yVal>
            <c:numRef>
              <c:f>'60度'!$C$3:$C$27</c:f>
              <c:numCache>
                <c:formatCode>0.000</c:formatCode>
                <c:ptCount val="25"/>
                <c:pt idx="0">
                  <c:v>6.5256724407420016E-2</c:v>
                </c:pt>
                <c:pt idx="1">
                  <c:v>0.45474019941012511</c:v>
                </c:pt>
                <c:pt idx="2">
                  <c:v>0.75535308441558446</c:v>
                </c:pt>
                <c:pt idx="3">
                  <c:v>1.0968293458981546</c:v>
                </c:pt>
                <c:pt idx="4">
                  <c:v>1.3263081628445095</c:v>
                </c:pt>
                <c:pt idx="5">
                  <c:v>1.4772211323299511</c:v>
                </c:pt>
                <c:pt idx="6">
                  <c:v>1.5543152602114865</c:v>
                </c:pt>
                <c:pt idx="7">
                  <c:v>1.5664636184857426</c:v>
                </c:pt>
                <c:pt idx="8">
                  <c:v>1.5191416465874326</c:v>
                </c:pt>
                <c:pt idx="9">
                  <c:v>1.4205101168424052</c:v>
                </c:pt>
                <c:pt idx="10">
                  <c:v>1.3610601427115192</c:v>
                </c:pt>
                <c:pt idx="11">
                  <c:v>1.2930830096911183</c:v>
                </c:pt>
                <c:pt idx="12">
                  <c:v>1.2521884388959246</c:v>
                </c:pt>
                <c:pt idx="13">
                  <c:v>1.2265939752745401</c:v>
                </c:pt>
                <c:pt idx="14">
                  <c:v>1.2059085225171278</c:v>
                </c:pt>
                <c:pt idx="15">
                  <c:v>1.1808893028436711</c:v>
                </c:pt>
                <c:pt idx="16">
                  <c:v>1.1636042426517912</c:v>
                </c:pt>
                <c:pt idx="17">
                  <c:v>1.1416081148430095</c:v>
                </c:pt>
                <c:pt idx="18">
                  <c:v>1.1300574088543391</c:v>
                </c:pt>
                <c:pt idx="19">
                  <c:v>1.1148790738673799</c:v>
                </c:pt>
                <c:pt idx="20">
                  <c:v>1.1045647155812035</c:v>
                </c:pt>
                <c:pt idx="21">
                  <c:v>1.0957793147252903</c:v>
                </c:pt>
                <c:pt idx="22">
                  <c:v>1.0892060673920978</c:v>
                </c:pt>
                <c:pt idx="23">
                  <c:v>1.077187677046785</c:v>
                </c:pt>
                <c:pt idx="24">
                  <c:v>1.0668851602631875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79A9-4BA2-8629-7B6986E3951A}"/>
            </c:ext>
          </c:extLst>
        </c:ser>
        <c:ser>
          <c:idx val="0"/>
          <c:order val="1"/>
          <c:tx>
            <c:strRef>
              <c:f>'60度'!$D$2</c:f>
              <c:strCache>
                <c:ptCount val="1"/>
                <c:pt idx="0">
                  <c:v>球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0000">
                  <a:alpha val="50000"/>
                </a:srgbClr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'60度'!$B$3:$B$27</c:f>
              <c:numCache>
                <c:formatCode>General</c:formatCode>
                <c:ptCount val="25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400</c:v>
                </c:pt>
                <c:pt idx="13">
                  <c:v>500</c:v>
                </c:pt>
                <c:pt idx="14">
                  <c:v>600</c:v>
                </c:pt>
                <c:pt idx="15">
                  <c:v>800</c:v>
                </c:pt>
                <c:pt idx="16">
                  <c:v>1000</c:v>
                </c:pt>
                <c:pt idx="17">
                  <c:v>1500</c:v>
                </c:pt>
                <c:pt idx="18">
                  <c:v>2000</c:v>
                </c:pt>
                <c:pt idx="19">
                  <c:v>3000</c:v>
                </c:pt>
                <c:pt idx="20">
                  <c:v>4000</c:v>
                </c:pt>
                <c:pt idx="21">
                  <c:v>5000</c:v>
                </c:pt>
                <c:pt idx="22">
                  <c:v>6000</c:v>
                </c:pt>
                <c:pt idx="23">
                  <c:v>8000</c:v>
                </c:pt>
                <c:pt idx="24">
                  <c:v>10000</c:v>
                </c:pt>
              </c:numCache>
            </c:numRef>
          </c:xVal>
          <c:yVal>
            <c:numRef>
              <c:f>'60度'!$D$3:$D$27</c:f>
              <c:numCache>
                <c:formatCode>0.000</c:formatCode>
                <c:ptCount val="25"/>
                <c:pt idx="0">
                  <c:v>6.2884853273108027E-2</c:v>
                </c:pt>
                <c:pt idx="1">
                  <c:v>0.44922399655802409</c:v>
                </c:pt>
                <c:pt idx="2">
                  <c:v>0.74995013914656772</c:v>
                </c:pt>
                <c:pt idx="3">
                  <c:v>1.088657134733336</c:v>
                </c:pt>
                <c:pt idx="4">
                  <c:v>1.3175935302068775</c:v>
                </c:pt>
                <c:pt idx="5">
                  <c:v>1.4734887962480459</c:v>
                </c:pt>
                <c:pt idx="6">
                  <c:v>1.5589249429815466</c:v>
                </c:pt>
                <c:pt idx="7">
                  <c:v>1.5811043920026222</c:v>
                </c:pt>
                <c:pt idx="8">
                  <c:v>1.5374983079297182</c:v>
                </c:pt>
                <c:pt idx="9">
                  <c:v>1.43800772802709</c:v>
                </c:pt>
                <c:pt idx="10">
                  <c:v>1.3760565690651108</c:v>
                </c:pt>
                <c:pt idx="11">
                  <c:v>1.3063188269028347</c:v>
                </c:pt>
                <c:pt idx="12">
                  <c:v>1.2654504845828987</c:v>
                </c:pt>
                <c:pt idx="13">
                  <c:v>1.237193247658829</c:v>
                </c:pt>
                <c:pt idx="14">
                  <c:v>1.2161822152556401</c:v>
                </c:pt>
                <c:pt idx="15">
                  <c:v>1.1893967945841015</c:v>
                </c:pt>
                <c:pt idx="16">
                  <c:v>1.1729494073160265</c:v>
                </c:pt>
                <c:pt idx="17">
                  <c:v>1.1475704657760926</c:v>
                </c:pt>
                <c:pt idx="18">
                  <c:v>1.1344454450344981</c:v>
                </c:pt>
                <c:pt idx="19">
                  <c:v>1.1165979227400495</c:v>
                </c:pt>
                <c:pt idx="20">
                  <c:v>1.1064295136026381</c:v>
                </c:pt>
                <c:pt idx="21">
                  <c:v>1.0980602702988815</c:v>
                </c:pt>
                <c:pt idx="22">
                  <c:v>1.0903935020507143</c:v>
                </c:pt>
                <c:pt idx="23">
                  <c:v>1.0779520221848939</c:v>
                </c:pt>
                <c:pt idx="24">
                  <c:v>1.0680170151370041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79A9-4BA2-8629-7B6986E39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017520"/>
        <c:axId val="546017912"/>
      </c:scatterChart>
      <c:valAx>
        <c:axId val="546017520"/>
        <c:scaling>
          <c:logBase val="10"/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200">
                    <a:solidFill>
                      <a:sysClr val="windowText" lastClr="000000"/>
                    </a:solidFill>
                  </a:rPr>
                  <a:t>Photon</a:t>
                </a:r>
                <a:r>
                  <a:rPr lang="en-US" altLang="ja-JP" sz="1200" baseline="0">
                    <a:solidFill>
                      <a:sysClr val="windowText" lastClr="000000"/>
                    </a:solidFill>
                  </a:rPr>
                  <a:t> energy (keV)</a:t>
                </a:r>
                <a:endParaRPr lang="ja-JP" alt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99795759318481"/>
              <c:y val="0.881099578461783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17912"/>
        <c:crosses val="autoZero"/>
        <c:crossBetween val="midCat"/>
      </c:valAx>
      <c:valAx>
        <c:axId val="546017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1" baseline="0">
                    <a:solidFill>
                      <a:sysClr val="windowText" lastClr="000000"/>
                    </a:solidFill>
                    <a:effectLst/>
                  </a:rPr>
                  <a:t>h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(3;60</a:t>
                </a:r>
                <a:r>
                  <a:rPr lang="en-US" sz="1200" b="0" i="0" u="none" strike="noStrike" baseline="0">
                    <a:effectLst/>
                  </a:rPr>
                  <a:t>°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) (Sv/Gy)</a:t>
                </a:r>
                <a:endParaRPr lang="en-US" sz="1200" baseline="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069307462847008E-2"/>
              <c:y val="0.24943887695856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17520"/>
        <c:crosses val="autoZero"/>
        <c:crossBetween val="midCat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'75度'!$C$2</c:f>
              <c:strCache>
                <c:ptCount val="1"/>
                <c:pt idx="0">
                  <c:v>円柱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FFFF00">
                  <a:alpha val="90000"/>
                </a:srgb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'75度'!$B$3:$B$27</c:f>
              <c:numCache>
                <c:formatCode>General</c:formatCode>
                <c:ptCount val="25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400</c:v>
                </c:pt>
                <c:pt idx="13">
                  <c:v>500</c:v>
                </c:pt>
                <c:pt idx="14">
                  <c:v>600</c:v>
                </c:pt>
                <c:pt idx="15">
                  <c:v>800</c:v>
                </c:pt>
                <c:pt idx="16">
                  <c:v>1000</c:v>
                </c:pt>
                <c:pt idx="17">
                  <c:v>1500</c:v>
                </c:pt>
                <c:pt idx="18">
                  <c:v>2000</c:v>
                </c:pt>
                <c:pt idx="19">
                  <c:v>3000</c:v>
                </c:pt>
                <c:pt idx="20">
                  <c:v>4000</c:v>
                </c:pt>
                <c:pt idx="21">
                  <c:v>5000</c:v>
                </c:pt>
                <c:pt idx="22">
                  <c:v>6000</c:v>
                </c:pt>
                <c:pt idx="23">
                  <c:v>8000</c:v>
                </c:pt>
                <c:pt idx="24">
                  <c:v>10000</c:v>
                </c:pt>
              </c:numCache>
            </c:numRef>
          </c:xVal>
          <c:yVal>
            <c:numRef>
              <c:f>'75度'!$C$3:$C$27</c:f>
              <c:numCache>
                <c:formatCode>0.000</c:formatCode>
                <c:ptCount val="25"/>
                <c:pt idx="0">
                  <c:v>1.0251209085328099E-2</c:v>
                </c:pt>
                <c:pt idx="1">
                  <c:v>0.24893192744414583</c:v>
                </c:pt>
                <c:pt idx="2">
                  <c:v>0.56338845083487943</c:v>
                </c:pt>
                <c:pt idx="3">
                  <c:v>0.94674045791191086</c:v>
                </c:pt>
                <c:pt idx="4">
                  <c:v>1.1846682627322505</c:v>
                </c:pt>
                <c:pt idx="5">
                  <c:v>1.3388967906078533</c:v>
                </c:pt>
                <c:pt idx="6">
                  <c:v>1.4261809731149353</c:v>
                </c:pt>
                <c:pt idx="7">
                  <c:v>1.4585478531628975</c:v>
                </c:pt>
                <c:pt idx="8">
                  <c:v>1.430293472669681</c:v>
                </c:pt>
                <c:pt idx="9">
                  <c:v>1.3601599248989993</c:v>
                </c:pt>
                <c:pt idx="10">
                  <c:v>1.3174159607250404</c:v>
                </c:pt>
                <c:pt idx="11">
                  <c:v>1.2655889078436353</c:v>
                </c:pt>
                <c:pt idx="12">
                  <c:v>1.2355056989492315</c:v>
                </c:pt>
                <c:pt idx="13">
                  <c:v>1.2139042814794854</c:v>
                </c:pt>
                <c:pt idx="14">
                  <c:v>1.1973657514221805</c:v>
                </c:pt>
                <c:pt idx="15">
                  <c:v>1.1760212937378676</c:v>
                </c:pt>
                <c:pt idx="16">
                  <c:v>1.1622395274619179</c:v>
                </c:pt>
                <c:pt idx="17">
                  <c:v>1.1400419553540311</c:v>
                </c:pt>
                <c:pt idx="18">
                  <c:v>1.1277809193362558</c:v>
                </c:pt>
                <c:pt idx="19">
                  <c:v>1.114063272491699</c:v>
                </c:pt>
                <c:pt idx="20">
                  <c:v>1.1011582852431987</c:v>
                </c:pt>
                <c:pt idx="21">
                  <c:v>1.0941381135537598</c:v>
                </c:pt>
                <c:pt idx="22">
                  <c:v>1.085666033615629</c:v>
                </c:pt>
                <c:pt idx="23">
                  <c:v>1.073628601814947</c:v>
                </c:pt>
                <c:pt idx="24">
                  <c:v>1.0625756124661583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A94-4F58-997C-C469FB23D027}"/>
            </c:ext>
          </c:extLst>
        </c:ser>
        <c:ser>
          <c:idx val="0"/>
          <c:order val="1"/>
          <c:tx>
            <c:strRef>
              <c:f>'75度'!$D$2</c:f>
              <c:strCache>
                <c:ptCount val="1"/>
                <c:pt idx="0">
                  <c:v>球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0000">
                  <a:alpha val="50000"/>
                </a:srgbClr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'75度'!$B$3:$B$27</c:f>
              <c:numCache>
                <c:formatCode>General</c:formatCode>
                <c:ptCount val="25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400</c:v>
                </c:pt>
                <c:pt idx="13">
                  <c:v>500</c:v>
                </c:pt>
                <c:pt idx="14">
                  <c:v>600</c:v>
                </c:pt>
                <c:pt idx="15">
                  <c:v>800</c:v>
                </c:pt>
                <c:pt idx="16">
                  <c:v>1000</c:v>
                </c:pt>
                <c:pt idx="17">
                  <c:v>1500</c:v>
                </c:pt>
                <c:pt idx="18">
                  <c:v>2000</c:v>
                </c:pt>
                <c:pt idx="19">
                  <c:v>3000</c:v>
                </c:pt>
                <c:pt idx="20">
                  <c:v>4000</c:v>
                </c:pt>
                <c:pt idx="21">
                  <c:v>5000</c:v>
                </c:pt>
                <c:pt idx="22">
                  <c:v>6000</c:v>
                </c:pt>
                <c:pt idx="23">
                  <c:v>8000</c:v>
                </c:pt>
                <c:pt idx="24">
                  <c:v>10000</c:v>
                </c:pt>
              </c:numCache>
            </c:numRef>
          </c:xVal>
          <c:yVal>
            <c:numRef>
              <c:f>'75度'!$D$3:$D$27</c:f>
              <c:numCache>
                <c:formatCode>0.000</c:formatCode>
                <c:ptCount val="25"/>
                <c:pt idx="0">
                  <c:v>8.4728249938543377E-3</c:v>
                </c:pt>
                <c:pt idx="1">
                  <c:v>0.23192878477050374</c:v>
                </c:pt>
                <c:pt idx="2">
                  <c:v>0.54276904568645634</c:v>
                </c:pt>
                <c:pt idx="3">
                  <c:v>0.92170342689250861</c:v>
                </c:pt>
                <c:pt idx="4">
                  <c:v>1.1536963046117896</c:v>
                </c:pt>
                <c:pt idx="5">
                  <c:v>1.3087727983324648</c:v>
                </c:pt>
                <c:pt idx="6">
                  <c:v>1.3990794111548828</c:v>
                </c:pt>
                <c:pt idx="7">
                  <c:v>1.4448664372336939</c:v>
                </c:pt>
                <c:pt idx="8">
                  <c:v>1.4233706040014078</c:v>
                </c:pt>
                <c:pt idx="9">
                  <c:v>1.3598041171441502</c:v>
                </c:pt>
                <c:pt idx="10">
                  <c:v>1.3184306419674974</c:v>
                </c:pt>
                <c:pt idx="11">
                  <c:v>1.2717995717033865</c:v>
                </c:pt>
                <c:pt idx="12">
                  <c:v>1.2431792771263095</c:v>
                </c:pt>
                <c:pt idx="13">
                  <c:v>1.2223590244559726</c:v>
                </c:pt>
                <c:pt idx="14">
                  <c:v>1.2069284418535022</c:v>
                </c:pt>
                <c:pt idx="15">
                  <c:v>1.1856959396983839</c:v>
                </c:pt>
                <c:pt idx="16">
                  <c:v>1.1701349406422084</c:v>
                </c:pt>
                <c:pt idx="17">
                  <c:v>1.1484492317414403</c:v>
                </c:pt>
                <c:pt idx="18">
                  <c:v>1.1340094158466978</c:v>
                </c:pt>
                <c:pt idx="19">
                  <c:v>1.1180249483793783</c:v>
                </c:pt>
                <c:pt idx="20">
                  <c:v>1.1057069249793898</c:v>
                </c:pt>
                <c:pt idx="21">
                  <c:v>1.0965171671548044</c:v>
                </c:pt>
                <c:pt idx="22">
                  <c:v>1.0880687406820868</c:v>
                </c:pt>
                <c:pt idx="23">
                  <c:v>1.0746777127294775</c:v>
                </c:pt>
                <c:pt idx="24">
                  <c:v>1.0638909273332586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A94-4F58-997C-C469FB23D0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030456"/>
        <c:axId val="546032024"/>
      </c:scatterChart>
      <c:valAx>
        <c:axId val="546030456"/>
        <c:scaling>
          <c:logBase val="10"/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200">
                    <a:solidFill>
                      <a:sysClr val="windowText" lastClr="000000"/>
                    </a:solidFill>
                  </a:rPr>
                  <a:t>Photon</a:t>
                </a:r>
                <a:r>
                  <a:rPr lang="en-US" altLang="ja-JP" sz="1200" baseline="0">
                    <a:solidFill>
                      <a:sysClr val="windowText" lastClr="000000"/>
                    </a:solidFill>
                  </a:rPr>
                  <a:t> energy (keV)</a:t>
                </a:r>
                <a:endParaRPr lang="ja-JP" alt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99795759318481"/>
              <c:y val="0.881099578461783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32024"/>
        <c:crosses val="autoZero"/>
        <c:crossBetween val="midCat"/>
      </c:valAx>
      <c:valAx>
        <c:axId val="5460320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1" baseline="0">
                    <a:solidFill>
                      <a:sysClr val="windowText" lastClr="000000"/>
                    </a:solidFill>
                    <a:effectLst/>
                  </a:rPr>
                  <a:t>h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(3;75</a:t>
                </a:r>
                <a:r>
                  <a:rPr lang="en-US" sz="1200" b="0" i="0" u="none" strike="noStrike" baseline="0">
                    <a:effectLst/>
                  </a:rPr>
                  <a:t>°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) (Sv/Gy)</a:t>
                </a:r>
                <a:endParaRPr lang="en-US" sz="1200" baseline="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069307462847008E-2"/>
              <c:y val="0.24943887695856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30456"/>
        <c:crosses val="autoZero"/>
        <c:crossBetween val="midCat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'90度'!$C$2</c:f>
              <c:strCache>
                <c:ptCount val="1"/>
                <c:pt idx="0">
                  <c:v>円柱</c:v>
                </c:pt>
              </c:strCache>
            </c:strRef>
          </c:tx>
          <c:spPr>
            <a:ln w="28575" cap="rnd">
              <a:noFill/>
              <a:round/>
            </a:ln>
            <a:effectLst/>
          </c:spPr>
          <c:marker>
            <c:symbol val="triangle"/>
            <c:size val="6"/>
            <c:spPr>
              <a:solidFill>
                <a:srgbClr val="FFFF00">
                  <a:alpha val="90000"/>
                </a:srgbClr>
              </a:solidFill>
              <a:ln w="9525">
                <a:solidFill>
                  <a:schemeClr val="tx1"/>
                </a:solidFill>
              </a:ln>
              <a:effectLst/>
            </c:spPr>
          </c:marker>
          <c:xVal>
            <c:numRef>
              <c:f>'90度'!$B$3:$B$27</c:f>
              <c:numCache>
                <c:formatCode>General</c:formatCode>
                <c:ptCount val="25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400</c:v>
                </c:pt>
                <c:pt idx="13">
                  <c:v>500</c:v>
                </c:pt>
                <c:pt idx="14">
                  <c:v>600</c:v>
                </c:pt>
                <c:pt idx="15">
                  <c:v>800</c:v>
                </c:pt>
                <c:pt idx="16">
                  <c:v>1000</c:v>
                </c:pt>
                <c:pt idx="17">
                  <c:v>1500</c:v>
                </c:pt>
                <c:pt idx="18">
                  <c:v>2000</c:v>
                </c:pt>
                <c:pt idx="19">
                  <c:v>3000</c:v>
                </c:pt>
                <c:pt idx="20">
                  <c:v>4000</c:v>
                </c:pt>
                <c:pt idx="21">
                  <c:v>5000</c:v>
                </c:pt>
                <c:pt idx="22">
                  <c:v>6000</c:v>
                </c:pt>
                <c:pt idx="23">
                  <c:v>8000</c:v>
                </c:pt>
                <c:pt idx="24">
                  <c:v>10000</c:v>
                </c:pt>
              </c:numCache>
            </c:numRef>
          </c:xVal>
          <c:yVal>
            <c:numRef>
              <c:f>'90度'!$C$3:$C$27</c:f>
              <c:numCache>
                <c:formatCode>0.000</c:formatCode>
                <c:ptCount val="25"/>
                <c:pt idx="0">
                  <c:v>1.421286803321682E-4</c:v>
                </c:pt>
                <c:pt idx="1">
                  <c:v>3.0946622872927487E-2</c:v>
                </c:pt>
                <c:pt idx="2">
                  <c:v>0.20147025742115027</c:v>
                </c:pt>
                <c:pt idx="3">
                  <c:v>0.58903644881324735</c:v>
                </c:pt>
                <c:pt idx="4">
                  <c:v>0.84768723223899745</c:v>
                </c:pt>
                <c:pt idx="5">
                  <c:v>1.0147245808172149</c:v>
                </c:pt>
                <c:pt idx="6">
                  <c:v>1.1118612205404657</c:v>
                </c:pt>
                <c:pt idx="7">
                  <c:v>1.1770176991150443</c:v>
                </c:pt>
                <c:pt idx="8">
                  <c:v>1.174930151338766</c:v>
                </c:pt>
                <c:pt idx="9">
                  <c:v>1.1498361356511828</c:v>
                </c:pt>
                <c:pt idx="10">
                  <c:v>1.1354103834932687</c:v>
                </c:pt>
                <c:pt idx="11">
                  <c:v>1.122338572102646</c:v>
                </c:pt>
                <c:pt idx="12">
                  <c:v>1.1143811698875048</c:v>
                </c:pt>
                <c:pt idx="13">
                  <c:v>1.1105457959981135</c:v>
                </c:pt>
                <c:pt idx="14">
                  <c:v>1.1057764314271119</c:v>
                </c:pt>
                <c:pt idx="15">
                  <c:v>1.1003171350243597</c:v>
                </c:pt>
                <c:pt idx="16">
                  <c:v>1.0954892771579774</c:v>
                </c:pt>
                <c:pt idx="17">
                  <c:v>1.0912129918271751</c:v>
                </c:pt>
                <c:pt idx="18">
                  <c:v>1.0878652116910119</c:v>
                </c:pt>
                <c:pt idx="19">
                  <c:v>1.0794711882219741</c:v>
                </c:pt>
                <c:pt idx="20">
                  <c:v>1.0738619126133553</c:v>
                </c:pt>
                <c:pt idx="21">
                  <c:v>1.0671138713433785</c:v>
                </c:pt>
                <c:pt idx="22">
                  <c:v>1.06014036411776</c:v>
                </c:pt>
                <c:pt idx="23">
                  <c:v>1.0509032492122972</c:v>
                </c:pt>
                <c:pt idx="24">
                  <c:v>1.0401831283141996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5688-465D-8B03-6FE5A2F5FC3D}"/>
            </c:ext>
          </c:extLst>
        </c:ser>
        <c:ser>
          <c:idx val="0"/>
          <c:order val="1"/>
          <c:tx>
            <c:strRef>
              <c:f>'90度'!$D$2</c:f>
              <c:strCache>
                <c:ptCount val="1"/>
                <c:pt idx="0">
                  <c:v>球</c:v>
                </c:pt>
              </c:strCache>
            </c:strRef>
          </c:tx>
          <c:spPr>
            <a:ln w="25400" cap="rnd">
              <a:noFill/>
              <a:round/>
            </a:ln>
            <a:effectLst/>
          </c:spPr>
          <c:marker>
            <c:symbol val="circle"/>
            <c:size val="6"/>
            <c:spPr>
              <a:solidFill>
                <a:srgbClr val="FF0000">
                  <a:alpha val="50000"/>
                </a:srgbClr>
              </a:solidFill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'90度'!$B$3:$B$27</c:f>
              <c:numCache>
                <c:formatCode>General</c:formatCode>
                <c:ptCount val="25"/>
                <c:pt idx="0">
                  <c:v>10</c:v>
                </c:pt>
                <c:pt idx="1">
                  <c:v>15</c:v>
                </c:pt>
                <c:pt idx="2">
                  <c:v>20</c:v>
                </c:pt>
                <c:pt idx="3">
                  <c:v>30</c:v>
                </c:pt>
                <c:pt idx="4">
                  <c:v>40</c:v>
                </c:pt>
                <c:pt idx="5">
                  <c:v>50</c:v>
                </c:pt>
                <c:pt idx="6">
                  <c:v>60</c:v>
                </c:pt>
                <c:pt idx="7">
                  <c:v>80</c:v>
                </c:pt>
                <c:pt idx="8">
                  <c:v>100</c:v>
                </c:pt>
                <c:pt idx="9">
                  <c:v>150</c:v>
                </c:pt>
                <c:pt idx="10">
                  <c:v>200</c:v>
                </c:pt>
                <c:pt idx="11">
                  <c:v>300</c:v>
                </c:pt>
                <c:pt idx="12">
                  <c:v>400</c:v>
                </c:pt>
                <c:pt idx="13">
                  <c:v>500</c:v>
                </c:pt>
                <c:pt idx="14">
                  <c:v>600</c:v>
                </c:pt>
                <c:pt idx="15">
                  <c:v>800</c:v>
                </c:pt>
                <c:pt idx="16">
                  <c:v>1000</c:v>
                </c:pt>
                <c:pt idx="17">
                  <c:v>1500</c:v>
                </c:pt>
                <c:pt idx="18">
                  <c:v>2000</c:v>
                </c:pt>
                <c:pt idx="19">
                  <c:v>3000</c:v>
                </c:pt>
                <c:pt idx="20">
                  <c:v>4000</c:v>
                </c:pt>
                <c:pt idx="21">
                  <c:v>5000</c:v>
                </c:pt>
                <c:pt idx="22">
                  <c:v>6000</c:v>
                </c:pt>
                <c:pt idx="23">
                  <c:v>8000</c:v>
                </c:pt>
                <c:pt idx="24">
                  <c:v>10000</c:v>
                </c:pt>
              </c:numCache>
            </c:numRef>
          </c:xVal>
          <c:yVal>
            <c:numRef>
              <c:f>'90度'!$D$3:$D$27</c:f>
              <c:numCache>
                <c:formatCode>0.000</c:formatCode>
                <c:ptCount val="25"/>
                <c:pt idx="0">
                  <c:v>8.6315375726798648E-5</c:v>
                </c:pt>
                <c:pt idx="1">
                  <c:v>1.4918173570364089E-2</c:v>
                </c:pt>
                <c:pt idx="2">
                  <c:v>0.13563366767161408</c:v>
                </c:pt>
                <c:pt idx="3">
                  <c:v>0.47991273677511953</c:v>
                </c:pt>
                <c:pt idx="4">
                  <c:v>0.72225033792297644</c:v>
                </c:pt>
                <c:pt idx="5">
                  <c:v>0.88279434754620956</c:v>
                </c:pt>
                <c:pt idx="6">
                  <c:v>0.98350939940562576</c:v>
                </c:pt>
                <c:pt idx="7">
                  <c:v>1.0613367748279254</c:v>
                </c:pt>
                <c:pt idx="8">
                  <c:v>1.0740560955139835</c:v>
                </c:pt>
                <c:pt idx="9">
                  <c:v>1.0690711280237373</c:v>
                </c:pt>
                <c:pt idx="10">
                  <c:v>1.0657951070336391</c:v>
                </c:pt>
                <c:pt idx="11">
                  <c:v>1.0676810279118725</c:v>
                </c:pt>
                <c:pt idx="12">
                  <c:v>1.07015324371155</c:v>
                </c:pt>
                <c:pt idx="13">
                  <c:v>1.0714975072424713</c:v>
                </c:pt>
                <c:pt idx="14">
                  <c:v>1.0725076172528576</c:v>
                </c:pt>
                <c:pt idx="15">
                  <c:v>1.0731745134829698</c:v>
                </c:pt>
                <c:pt idx="16">
                  <c:v>1.074676727991132</c:v>
                </c:pt>
                <c:pt idx="17">
                  <c:v>1.0751850205053537</c:v>
                </c:pt>
                <c:pt idx="18">
                  <c:v>1.0743750579385785</c:v>
                </c:pt>
                <c:pt idx="19">
                  <c:v>1.0700701679437694</c:v>
                </c:pt>
                <c:pt idx="20">
                  <c:v>1.0650552349546578</c:v>
                </c:pt>
                <c:pt idx="21">
                  <c:v>1.0595504428526061</c:v>
                </c:pt>
                <c:pt idx="22">
                  <c:v>1.0535214752769855</c:v>
                </c:pt>
                <c:pt idx="23">
                  <c:v>1.0429745350813546</c:v>
                </c:pt>
                <c:pt idx="24">
                  <c:v>1.0335538999241285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5688-465D-8B03-6FE5A2F5FC3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028104"/>
        <c:axId val="546026536"/>
      </c:scatterChart>
      <c:valAx>
        <c:axId val="546028104"/>
        <c:scaling>
          <c:logBase val="10"/>
          <c:orientation val="minMax"/>
          <c:min val="1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200">
                    <a:solidFill>
                      <a:sysClr val="windowText" lastClr="000000"/>
                    </a:solidFill>
                  </a:rPr>
                  <a:t>Photon</a:t>
                </a:r>
                <a:r>
                  <a:rPr lang="en-US" altLang="ja-JP" sz="1200" baseline="0">
                    <a:solidFill>
                      <a:sysClr val="windowText" lastClr="000000"/>
                    </a:solidFill>
                  </a:rPr>
                  <a:t> energy (keV)</a:t>
                </a:r>
                <a:endParaRPr lang="ja-JP" altLang="en-US" sz="120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5599795759318481"/>
              <c:y val="0.8810995784617832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26536"/>
        <c:crosses val="autoZero"/>
        <c:crossBetween val="midCat"/>
      </c:valAx>
      <c:valAx>
        <c:axId val="546026536"/>
        <c:scaling>
          <c:orientation val="minMax"/>
          <c:max val="2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0" i="1" baseline="0">
                    <a:solidFill>
                      <a:sysClr val="windowText" lastClr="000000"/>
                    </a:solidFill>
                    <a:effectLst/>
                  </a:rPr>
                  <a:t>h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(3;90</a:t>
                </a:r>
                <a:r>
                  <a:rPr lang="en-US" sz="1200" b="0" i="0" u="none" strike="noStrike" baseline="0">
                    <a:effectLst/>
                  </a:rPr>
                  <a:t>°</a:t>
                </a:r>
                <a:r>
                  <a:rPr lang="en-US" sz="1200" b="0" i="0" baseline="0">
                    <a:solidFill>
                      <a:sysClr val="windowText" lastClr="000000"/>
                    </a:solidFill>
                    <a:effectLst/>
                  </a:rPr>
                  <a:t>) (Sv/Gy)</a:t>
                </a:r>
                <a:endParaRPr lang="en-US" sz="1200" baseline="0">
                  <a:solidFill>
                    <a:sysClr val="windowText" lastClr="000000"/>
                  </a:solidFill>
                  <a:effectLst/>
                </a:endParaRPr>
              </a:p>
            </c:rich>
          </c:tx>
          <c:layout>
            <c:manualLayout>
              <c:xMode val="edge"/>
              <c:yMode val="edge"/>
              <c:x val="3.1069307462847008E-2"/>
              <c:y val="0.2494388769585620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28104"/>
        <c:crosses val="autoZero"/>
        <c:crossBetween val="midCat"/>
        <c:majorUnit val="0.5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scatterChart>
        <c:scatterStyle val="lineMarker"/>
        <c:varyColors val="0"/>
        <c:ser>
          <c:idx val="1"/>
          <c:order val="0"/>
          <c:tx>
            <c:strRef>
              <c:f>Sheet1!$C$1:$C$2</c:f>
              <c:strCache>
                <c:ptCount val="2"/>
                <c:pt idx="0">
                  <c:v>40</c:v>
                </c:pt>
              </c:strCache>
            </c:strRef>
          </c:tx>
          <c:spPr>
            <a:ln w="12700" cap="rnd">
              <a:solidFill>
                <a:sysClr val="windowText" lastClr="000000"/>
              </a:solidFill>
              <a:round/>
            </a:ln>
            <a:effectLst/>
          </c:spPr>
          <c:marker>
            <c:symbol val="circle"/>
            <c:size val="6"/>
            <c:spPr>
              <a:solidFill>
                <a:sysClr val="windowText" lastClr="000000"/>
              </a:solidFill>
              <a:ln w="9525">
                <a:solidFill>
                  <a:sysClr val="windowText" lastClr="000000"/>
                </a:solidFill>
              </a:ln>
              <a:effectLst/>
            </c:spPr>
          </c:marker>
          <c:xVal>
            <c:numRef>
              <c:f>Sheet1!$B$3:$B$146</c:f>
              <c:numCache>
                <c:formatCode>General</c:formatCode>
                <c:ptCount val="144"/>
                <c:pt idx="0">
                  <c:v>6.5000000000000009</c:v>
                </c:pt>
                <c:pt idx="1">
                  <c:v>7.5</c:v>
                </c:pt>
                <c:pt idx="2">
                  <c:v>8.4999999999999982</c:v>
                </c:pt>
                <c:pt idx="3">
                  <c:v>9.5</c:v>
                </c:pt>
                <c:pt idx="4">
                  <c:v>10.499999999999998</c:v>
                </c:pt>
                <c:pt idx="5">
                  <c:v>11.5</c:v>
                </c:pt>
                <c:pt idx="6">
                  <c:v>12.499999999999998</c:v>
                </c:pt>
                <c:pt idx="7">
                  <c:v>13.5</c:v>
                </c:pt>
                <c:pt idx="8">
                  <c:v>14.499999999999998</c:v>
                </c:pt>
                <c:pt idx="9">
                  <c:v>15.5</c:v>
                </c:pt>
                <c:pt idx="10">
                  <c:v>16.5</c:v>
                </c:pt>
                <c:pt idx="11">
                  <c:v>17.499999999999996</c:v>
                </c:pt>
                <c:pt idx="12">
                  <c:v>18.5</c:v>
                </c:pt>
                <c:pt idx="13">
                  <c:v>19.5</c:v>
                </c:pt>
                <c:pt idx="14">
                  <c:v>20.5</c:v>
                </c:pt>
                <c:pt idx="15">
                  <c:v>21.5</c:v>
                </c:pt>
                <c:pt idx="16">
                  <c:v>22.5</c:v>
                </c:pt>
                <c:pt idx="17">
                  <c:v>23.5</c:v>
                </c:pt>
                <c:pt idx="18">
                  <c:v>24.5</c:v>
                </c:pt>
                <c:pt idx="19">
                  <c:v>25.5</c:v>
                </c:pt>
                <c:pt idx="20">
                  <c:v>26.5</c:v>
                </c:pt>
                <c:pt idx="21">
                  <c:v>27.5</c:v>
                </c:pt>
                <c:pt idx="22">
                  <c:v>28.5</c:v>
                </c:pt>
                <c:pt idx="23">
                  <c:v>29.5</c:v>
                </c:pt>
                <c:pt idx="24">
                  <c:v>30.5</c:v>
                </c:pt>
                <c:pt idx="25">
                  <c:v>31.5</c:v>
                </c:pt>
                <c:pt idx="26">
                  <c:v>32.5</c:v>
                </c:pt>
                <c:pt idx="27">
                  <c:v>33.5</c:v>
                </c:pt>
                <c:pt idx="28">
                  <c:v>34.5</c:v>
                </c:pt>
                <c:pt idx="29">
                  <c:v>35.5</c:v>
                </c:pt>
                <c:pt idx="30">
                  <c:v>36.5</c:v>
                </c:pt>
                <c:pt idx="31">
                  <c:v>37.5</c:v>
                </c:pt>
                <c:pt idx="32">
                  <c:v>38.5</c:v>
                </c:pt>
                <c:pt idx="33">
                  <c:v>39.5</c:v>
                </c:pt>
                <c:pt idx="34">
                  <c:v>40.5</c:v>
                </c:pt>
                <c:pt idx="35">
                  <c:v>41.5</c:v>
                </c:pt>
                <c:pt idx="36">
                  <c:v>42.499999999999993</c:v>
                </c:pt>
                <c:pt idx="37">
                  <c:v>43.5</c:v>
                </c:pt>
                <c:pt idx="38">
                  <c:v>44.5</c:v>
                </c:pt>
                <c:pt idx="39">
                  <c:v>45.5</c:v>
                </c:pt>
                <c:pt idx="40">
                  <c:v>46.5</c:v>
                </c:pt>
                <c:pt idx="41">
                  <c:v>47.5</c:v>
                </c:pt>
                <c:pt idx="42">
                  <c:v>48.5</c:v>
                </c:pt>
                <c:pt idx="43">
                  <c:v>49.5</c:v>
                </c:pt>
                <c:pt idx="44">
                  <c:v>50.499999999999993</c:v>
                </c:pt>
                <c:pt idx="45">
                  <c:v>51.5</c:v>
                </c:pt>
                <c:pt idx="46">
                  <c:v>52.5</c:v>
                </c:pt>
                <c:pt idx="47">
                  <c:v>53.5</c:v>
                </c:pt>
                <c:pt idx="48">
                  <c:v>54.5</c:v>
                </c:pt>
                <c:pt idx="49">
                  <c:v>55.5</c:v>
                </c:pt>
                <c:pt idx="50">
                  <c:v>56.5</c:v>
                </c:pt>
                <c:pt idx="51">
                  <c:v>57.5</c:v>
                </c:pt>
                <c:pt idx="52">
                  <c:v>58.5</c:v>
                </c:pt>
                <c:pt idx="53">
                  <c:v>59.5</c:v>
                </c:pt>
                <c:pt idx="54">
                  <c:v>60.5</c:v>
                </c:pt>
                <c:pt idx="55">
                  <c:v>61.5</c:v>
                </c:pt>
                <c:pt idx="56">
                  <c:v>62.5</c:v>
                </c:pt>
                <c:pt idx="57">
                  <c:v>63.5</c:v>
                </c:pt>
                <c:pt idx="58">
                  <c:v>64.5</c:v>
                </c:pt>
                <c:pt idx="59">
                  <c:v>65.5</c:v>
                </c:pt>
                <c:pt idx="60">
                  <c:v>66.5</c:v>
                </c:pt>
                <c:pt idx="61">
                  <c:v>67.5</c:v>
                </c:pt>
                <c:pt idx="62">
                  <c:v>68.5</c:v>
                </c:pt>
                <c:pt idx="63">
                  <c:v>69.5</c:v>
                </c:pt>
                <c:pt idx="64">
                  <c:v>70.5</c:v>
                </c:pt>
                <c:pt idx="65">
                  <c:v>71.5</c:v>
                </c:pt>
                <c:pt idx="66">
                  <c:v>72.5</c:v>
                </c:pt>
                <c:pt idx="67">
                  <c:v>73.5</c:v>
                </c:pt>
                <c:pt idx="68">
                  <c:v>74.5</c:v>
                </c:pt>
                <c:pt idx="69">
                  <c:v>75.5</c:v>
                </c:pt>
                <c:pt idx="70">
                  <c:v>76.5</c:v>
                </c:pt>
                <c:pt idx="71">
                  <c:v>77.5</c:v>
                </c:pt>
                <c:pt idx="72">
                  <c:v>78.5</c:v>
                </c:pt>
                <c:pt idx="73">
                  <c:v>79.5</c:v>
                </c:pt>
                <c:pt idx="74">
                  <c:v>80.5</c:v>
                </c:pt>
                <c:pt idx="75">
                  <c:v>81.5</c:v>
                </c:pt>
                <c:pt idx="76">
                  <c:v>82.5</c:v>
                </c:pt>
                <c:pt idx="77">
                  <c:v>83.5</c:v>
                </c:pt>
                <c:pt idx="78">
                  <c:v>84.5</c:v>
                </c:pt>
                <c:pt idx="79">
                  <c:v>85.499999999999986</c:v>
                </c:pt>
                <c:pt idx="80">
                  <c:v>86.5</c:v>
                </c:pt>
                <c:pt idx="81">
                  <c:v>87.5</c:v>
                </c:pt>
                <c:pt idx="82">
                  <c:v>88.5</c:v>
                </c:pt>
                <c:pt idx="83">
                  <c:v>89.5</c:v>
                </c:pt>
                <c:pt idx="84">
                  <c:v>90.5</c:v>
                </c:pt>
                <c:pt idx="85">
                  <c:v>91.5</c:v>
                </c:pt>
                <c:pt idx="86">
                  <c:v>92.5</c:v>
                </c:pt>
                <c:pt idx="87">
                  <c:v>93.5</c:v>
                </c:pt>
                <c:pt idx="88">
                  <c:v>94.5</c:v>
                </c:pt>
                <c:pt idx="89">
                  <c:v>95.5</c:v>
                </c:pt>
                <c:pt idx="90">
                  <c:v>96.5</c:v>
                </c:pt>
                <c:pt idx="91">
                  <c:v>97.5</c:v>
                </c:pt>
                <c:pt idx="92">
                  <c:v>98.5</c:v>
                </c:pt>
                <c:pt idx="93">
                  <c:v>99.5</c:v>
                </c:pt>
                <c:pt idx="94">
                  <c:v>100.5</c:v>
                </c:pt>
                <c:pt idx="95">
                  <c:v>101.5</c:v>
                </c:pt>
                <c:pt idx="96">
                  <c:v>102.5</c:v>
                </c:pt>
                <c:pt idx="97">
                  <c:v>103.5</c:v>
                </c:pt>
                <c:pt idx="98">
                  <c:v>104.5</c:v>
                </c:pt>
                <c:pt idx="99">
                  <c:v>105.5</c:v>
                </c:pt>
                <c:pt idx="100">
                  <c:v>106.5</c:v>
                </c:pt>
                <c:pt idx="101">
                  <c:v>107.5</c:v>
                </c:pt>
                <c:pt idx="102">
                  <c:v>108.5</c:v>
                </c:pt>
                <c:pt idx="103">
                  <c:v>109.5</c:v>
                </c:pt>
                <c:pt idx="104">
                  <c:v>110.5</c:v>
                </c:pt>
                <c:pt idx="105">
                  <c:v>111.5</c:v>
                </c:pt>
                <c:pt idx="106">
                  <c:v>112.5</c:v>
                </c:pt>
                <c:pt idx="107">
                  <c:v>113.5</c:v>
                </c:pt>
                <c:pt idx="108">
                  <c:v>114.5</c:v>
                </c:pt>
                <c:pt idx="109">
                  <c:v>115.5</c:v>
                </c:pt>
                <c:pt idx="110">
                  <c:v>116.5</c:v>
                </c:pt>
                <c:pt idx="111">
                  <c:v>117.5</c:v>
                </c:pt>
                <c:pt idx="112">
                  <c:v>118.5</c:v>
                </c:pt>
                <c:pt idx="113">
                  <c:v>119.5</c:v>
                </c:pt>
                <c:pt idx="114">
                  <c:v>120.5</c:v>
                </c:pt>
                <c:pt idx="115">
                  <c:v>121.5</c:v>
                </c:pt>
                <c:pt idx="116">
                  <c:v>122.5</c:v>
                </c:pt>
                <c:pt idx="117">
                  <c:v>123.5</c:v>
                </c:pt>
                <c:pt idx="118">
                  <c:v>124.5</c:v>
                </c:pt>
                <c:pt idx="119">
                  <c:v>125.5</c:v>
                </c:pt>
                <c:pt idx="120">
                  <c:v>126.5</c:v>
                </c:pt>
                <c:pt idx="121">
                  <c:v>127.5</c:v>
                </c:pt>
                <c:pt idx="122">
                  <c:v>128.5</c:v>
                </c:pt>
                <c:pt idx="123">
                  <c:v>129.5</c:v>
                </c:pt>
                <c:pt idx="124">
                  <c:v>130.5</c:v>
                </c:pt>
                <c:pt idx="125">
                  <c:v>131.5</c:v>
                </c:pt>
                <c:pt idx="126">
                  <c:v>132.5</c:v>
                </c:pt>
                <c:pt idx="127">
                  <c:v>133.5</c:v>
                </c:pt>
                <c:pt idx="128">
                  <c:v>134.5</c:v>
                </c:pt>
                <c:pt idx="129">
                  <c:v>135.5</c:v>
                </c:pt>
                <c:pt idx="130">
                  <c:v>136.5</c:v>
                </c:pt>
                <c:pt idx="131">
                  <c:v>137.5</c:v>
                </c:pt>
                <c:pt idx="132">
                  <c:v>138.5</c:v>
                </c:pt>
                <c:pt idx="133">
                  <c:v>139.5</c:v>
                </c:pt>
                <c:pt idx="134">
                  <c:v>140.5</c:v>
                </c:pt>
                <c:pt idx="135">
                  <c:v>141.5</c:v>
                </c:pt>
                <c:pt idx="136">
                  <c:v>142.5</c:v>
                </c:pt>
                <c:pt idx="137">
                  <c:v>143.5</c:v>
                </c:pt>
                <c:pt idx="138">
                  <c:v>144.5</c:v>
                </c:pt>
                <c:pt idx="139">
                  <c:v>145.5</c:v>
                </c:pt>
                <c:pt idx="140">
                  <c:v>146.5</c:v>
                </c:pt>
                <c:pt idx="141">
                  <c:v>147.5</c:v>
                </c:pt>
                <c:pt idx="142">
                  <c:v>148.5</c:v>
                </c:pt>
                <c:pt idx="143">
                  <c:v>149.5</c:v>
                </c:pt>
              </c:numCache>
            </c:numRef>
          </c:xVal>
          <c:yVal>
            <c:numRef>
              <c:f>Sheet1!$C$3:$C$41</c:f>
              <c:numCache>
                <c:formatCode>General</c:formatCode>
                <c:ptCount val="39"/>
                <c:pt idx="0">
                  <c:v>1.2974629937731748E-28</c:v>
                </c:pt>
                <c:pt idx="1">
                  <c:v>0</c:v>
                </c:pt>
                <c:pt idx="2">
                  <c:v>4.9760919447382114E-18</c:v>
                </c:pt>
                <c:pt idx="3">
                  <c:v>1.3172360053038172E-9</c:v>
                </c:pt>
                <c:pt idx="4">
                  <c:v>2.0305672249426965E-7</c:v>
                </c:pt>
                <c:pt idx="5">
                  <c:v>5.7985991309284064E-6</c:v>
                </c:pt>
                <c:pt idx="6">
                  <c:v>6.2669268283830053E-5</c:v>
                </c:pt>
                <c:pt idx="7">
                  <c:v>3.7847019044471523E-4</c:v>
                </c:pt>
                <c:pt idx="8">
                  <c:v>1.3932435914996032E-3</c:v>
                </c:pt>
                <c:pt idx="9">
                  <c:v>3.7920257574161611E-3</c:v>
                </c:pt>
                <c:pt idx="10">
                  <c:v>7.9624057481369314E-3</c:v>
                </c:pt>
                <c:pt idx="11">
                  <c:v>1.4123765196168678E-2</c:v>
                </c:pt>
                <c:pt idx="12">
                  <c:v>2.1678372873985632E-2</c:v>
                </c:pt>
                <c:pt idx="13">
                  <c:v>2.9388084822406544E-2</c:v>
                </c:pt>
                <c:pt idx="14">
                  <c:v>3.8455979561445017E-2</c:v>
                </c:pt>
                <c:pt idx="15">
                  <c:v>4.7268304763692884E-2</c:v>
                </c:pt>
                <c:pt idx="16">
                  <c:v>5.3276739935354638E-2</c:v>
                </c:pt>
                <c:pt idx="17">
                  <c:v>5.7985991309284057E-2</c:v>
                </c:pt>
                <c:pt idx="18">
                  <c:v>6.1139561691569713E-2</c:v>
                </c:pt>
                <c:pt idx="19">
                  <c:v>6.6118297459102304E-2</c:v>
                </c:pt>
                <c:pt idx="20">
                  <c:v>6.6111803859256441E-2</c:v>
                </c:pt>
                <c:pt idx="21">
                  <c:v>6.5237023194307076E-2</c:v>
                </c:pt>
                <c:pt idx="22">
                  <c:v>6.5142865996542121E-2</c:v>
                </c:pt>
                <c:pt idx="23">
                  <c:v>6.0043070974740292E-2</c:v>
                </c:pt>
                <c:pt idx="24">
                  <c:v>5.7359358924158624E-2</c:v>
                </c:pt>
                <c:pt idx="25">
                  <c:v>5.3768862037958706E-2</c:v>
                </c:pt>
                <c:pt idx="26">
                  <c:v>4.9764166247305043E-2</c:v>
                </c:pt>
                <c:pt idx="27">
                  <c:v>4.4915348859545678E-2</c:v>
                </c:pt>
                <c:pt idx="28">
                  <c:v>3.948651385698293E-2</c:v>
                </c:pt>
                <c:pt idx="29">
                  <c:v>3.2736509582924019E-2</c:v>
                </c:pt>
                <c:pt idx="30">
                  <c:v>2.604369537036471E-2</c:v>
                </c:pt>
                <c:pt idx="31">
                  <c:v>1.8740853835142943E-2</c:v>
                </c:pt>
                <c:pt idx="32">
                  <c:v>1.2614467060566752E-2</c:v>
                </c:pt>
                <c:pt idx="33">
                  <c:v>5.0055450583247878E-3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0D3-4DDE-AA51-326CC94BF390}"/>
            </c:ext>
          </c:extLst>
        </c:ser>
        <c:ser>
          <c:idx val="0"/>
          <c:order val="1"/>
          <c:tx>
            <c:strRef>
              <c:f>Sheet1!$D$1:$D$2</c:f>
              <c:strCache>
                <c:ptCount val="2"/>
                <c:pt idx="0">
                  <c:v>50</c:v>
                </c:pt>
              </c:strCache>
            </c:strRef>
          </c:tx>
          <c:spPr>
            <a:ln w="12700" cap="rnd">
              <a:solidFill>
                <a:srgbClr val="FF0000"/>
              </a:solidFill>
              <a:prstDash val="sysDot"/>
              <a:round/>
            </a:ln>
            <a:effectLst/>
          </c:spPr>
          <c:marker>
            <c:symbol val="triangle"/>
            <c:size val="6"/>
            <c:spPr>
              <a:noFill/>
              <a:ln w="9525">
                <a:solidFill>
                  <a:srgbClr val="FF0000"/>
                </a:solidFill>
              </a:ln>
              <a:effectLst/>
            </c:spPr>
          </c:marker>
          <c:xVal>
            <c:numRef>
              <c:f>Sheet1!$B$3:$B$146</c:f>
              <c:numCache>
                <c:formatCode>General</c:formatCode>
                <c:ptCount val="144"/>
                <c:pt idx="0">
                  <c:v>6.5000000000000009</c:v>
                </c:pt>
                <c:pt idx="1">
                  <c:v>7.5</c:v>
                </c:pt>
                <c:pt idx="2">
                  <c:v>8.4999999999999982</c:v>
                </c:pt>
                <c:pt idx="3">
                  <c:v>9.5</c:v>
                </c:pt>
                <c:pt idx="4">
                  <c:v>10.499999999999998</c:v>
                </c:pt>
                <c:pt idx="5">
                  <c:v>11.5</c:v>
                </c:pt>
                <c:pt idx="6">
                  <c:v>12.499999999999998</c:v>
                </c:pt>
                <c:pt idx="7">
                  <c:v>13.5</c:v>
                </c:pt>
                <c:pt idx="8">
                  <c:v>14.499999999999998</c:v>
                </c:pt>
                <c:pt idx="9">
                  <c:v>15.5</c:v>
                </c:pt>
                <c:pt idx="10">
                  <c:v>16.5</c:v>
                </c:pt>
                <c:pt idx="11">
                  <c:v>17.499999999999996</c:v>
                </c:pt>
                <c:pt idx="12">
                  <c:v>18.5</c:v>
                </c:pt>
                <c:pt idx="13">
                  <c:v>19.5</c:v>
                </c:pt>
                <c:pt idx="14">
                  <c:v>20.5</c:v>
                </c:pt>
                <c:pt idx="15">
                  <c:v>21.5</c:v>
                </c:pt>
                <c:pt idx="16">
                  <c:v>22.5</c:v>
                </c:pt>
                <c:pt idx="17">
                  <c:v>23.5</c:v>
                </c:pt>
                <c:pt idx="18">
                  <c:v>24.5</c:v>
                </c:pt>
                <c:pt idx="19">
                  <c:v>25.5</c:v>
                </c:pt>
                <c:pt idx="20">
                  <c:v>26.5</c:v>
                </c:pt>
                <c:pt idx="21">
                  <c:v>27.5</c:v>
                </c:pt>
                <c:pt idx="22">
                  <c:v>28.5</c:v>
                </c:pt>
                <c:pt idx="23">
                  <c:v>29.5</c:v>
                </c:pt>
                <c:pt idx="24">
                  <c:v>30.5</c:v>
                </c:pt>
                <c:pt idx="25">
                  <c:v>31.5</c:v>
                </c:pt>
                <c:pt idx="26">
                  <c:v>32.5</c:v>
                </c:pt>
                <c:pt idx="27">
                  <c:v>33.5</c:v>
                </c:pt>
                <c:pt idx="28">
                  <c:v>34.5</c:v>
                </c:pt>
                <c:pt idx="29">
                  <c:v>35.5</c:v>
                </c:pt>
                <c:pt idx="30">
                  <c:v>36.5</c:v>
                </c:pt>
                <c:pt idx="31">
                  <c:v>37.5</c:v>
                </c:pt>
                <c:pt idx="32">
                  <c:v>38.5</c:v>
                </c:pt>
                <c:pt idx="33">
                  <c:v>39.5</c:v>
                </c:pt>
                <c:pt idx="34">
                  <c:v>40.5</c:v>
                </c:pt>
                <c:pt idx="35">
                  <c:v>41.5</c:v>
                </c:pt>
                <c:pt idx="36">
                  <c:v>42.499999999999993</c:v>
                </c:pt>
                <c:pt idx="37">
                  <c:v>43.5</c:v>
                </c:pt>
                <c:pt idx="38">
                  <c:v>44.5</c:v>
                </c:pt>
                <c:pt idx="39">
                  <c:v>45.5</c:v>
                </c:pt>
                <c:pt idx="40">
                  <c:v>46.5</c:v>
                </c:pt>
                <c:pt idx="41">
                  <c:v>47.5</c:v>
                </c:pt>
                <c:pt idx="42">
                  <c:v>48.5</c:v>
                </c:pt>
                <c:pt idx="43">
                  <c:v>49.5</c:v>
                </c:pt>
                <c:pt idx="44">
                  <c:v>50.499999999999993</c:v>
                </c:pt>
                <c:pt idx="45">
                  <c:v>51.5</c:v>
                </c:pt>
                <c:pt idx="46">
                  <c:v>52.5</c:v>
                </c:pt>
                <c:pt idx="47">
                  <c:v>53.5</c:v>
                </c:pt>
                <c:pt idx="48">
                  <c:v>54.5</c:v>
                </c:pt>
                <c:pt idx="49">
                  <c:v>55.5</c:v>
                </c:pt>
                <c:pt idx="50">
                  <c:v>56.5</c:v>
                </c:pt>
                <c:pt idx="51">
                  <c:v>57.5</c:v>
                </c:pt>
                <c:pt idx="52">
                  <c:v>58.5</c:v>
                </c:pt>
                <c:pt idx="53">
                  <c:v>59.5</c:v>
                </c:pt>
                <c:pt idx="54">
                  <c:v>60.5</c:v>
                </c:pt>
                <c:pt idx="55">
                  <c:v>61.5</c:v>
                </c:pt>
                <c:pt idx="56">
                  <c:v>62.5</c:v>
                </c:pt>
                <c:pt idx="57">
                  <c:v>63.5</c:v>
                </c:pt>
                <c:pt idx="58">
                  <c:v>64.5</c:v>
                </c:pt>
                <c:pt idx="59">
                  <c:v>65.5</c:v>
                </c:pt>
                <c:pt idx="60">
                  <c:v>66.5</c:v>
                </c:pt>
                <c:pt idx="61">
                  <c:v>67.5</c:v>
                </c:pt>
                <c:pt idx="62">
                  <c:v>68.5</c:v>
                </c:pt>
                <c:pt idx="63">
                  <c:v>69.5</c:v>
                </c:pt>
                <c:pt idx="64">
                  <c:v>70.5</c:v>
                </c:pt>
                <c:pt idx="65">
                  <c:v>71.5</c:v>
                </c:pt>
                <c:pt idx="66">
                  <c:v>72.5</c:v>
                </c:pt>
                <c:pt idx="67">
                  <c:v>73.5</c:v>
                </c:pt>
                <c:pt idx="68">
                  <c:v>74.5</c:v>
                </c:pt>
                <c:pt idx="69">
                  <c:v>75.5</c:v>
                </c:pt>
                <c:pt idx="70">
                  <c:v>76.5</c:v>
                </c:pt>
                <c:pt idx="71">
                  <c:v>77.5</c:v>
                </c:pt>
                <c:pt idx="72">
                  <c:v>78.5</c:v>
                </c:pt>
                <c:pt idx="73">
                  <c:v>79.5</c:v>
                </c:pt>
                <c:pt idx="74">
                  <c:v>80.5</c:v>
                </c:pt>
                <c:pt idx="75">
                  <c:v>81.5</c:v>
                </c:pt>
                <c:pt idx="76">
                  <c:v>82.5</c:v>
                </c:pt>
                <c:pt idx="77">
                  <c:v>83.5</c:v>
                </c:pt>
                <c:pt idx="78">
                  <c:v>84.5</c:v>
                </c:pt>
                <c:pt idx="79">
                  <c:v>85.499999999999986</c:v>
                </c:pt>
                <c:pt idx="80">
                  <c:v>86.5</c:v>
                </c:pt>
                <c:pt idx="81">
                  <c:v>87.5</c:v>
                </c:pt>
                <c:pt idx="82">
                  <c:v>88.5</c:v>
                </c:pt>
                <c:pt idx="83">
                  <c:v>89.5</c:v>
                </c:pt>
                <c:pt idx="84">
                  <c:v>90.5</c:v>
                </c:pt>
                <c:pt idx="85">
                  <c:v>91.5</c:v>
                </c:pt>
                <c:pt idx="86">
                  <c:v>92.5</c:v>
                </c:pt>
                <c:pt idx="87">
                  <c:v>93.5</c:v>
                </c:pt>
                <c:pt idx="88">
                  <c:v>94.5</c:v>
                </c:pt>
                <c:pt idx="89">
                  <c:v>95.5</c:v>
                </c:pt>
                <c:pt idx="90">
                  <c:v>96.5</c:v>
                </c:pt>
                <c:pt idx="91">
                  <c:v>97.5</c:v>
                </c:pt>
                <c:pt idx="92">
                  <c:v>98.5</c:v>
                </c:pt>
                <c:pt idx="93">
                  <c:v>99.5</c:v>
                </c:pt>
                <c:pt idx="94">
                  <c:v>100.5</c:v>
                </c:pt>
                <c:pt idx="95">
                  <c:v>101.5</c:v>
                </c:pt>
                <c:pt idx="96">
                  <c:v>102.5</c:v>
                </c:pt>
                <c:pt idx="97">
                  <c:v>103.5</c:v>
                </c:pt>
                <c:pt idx="98">
                  <c:v>104.5</c:v>
                </c:pt>
                <c:pt idx="99">
                  <c:v>105.5</c:v>
                </c:pt>
                <c:pt idx="100">
                  <c:v>106.5</c:v>
                </c:pt>
                <c:pt idx="101">
                  <c:v>107.5</c:v>
                </c:pt>
                <c:pt idx="102">
                  <c:v>108.5</c:v>
                </c:pt>
                <c:pt idx="103">
                  <c:v>109.5</c:v>
                </c:pt>
                <c:pt idx="104">
                  <c:v>110.5</c:v>
                </c:pt>
                <c:pt idx="105">
                  <c:v>111.5</c:v>
                </c:pt>
                <c:pt idx="106">
                  <c:v>112.5</c:v>
                </c:pt>
                <c:pt idx="107">
                  <c:v>113.5</c:v>
                </c:pt>
                <c:pt idx="108">
                  <c:v>114.5</c:v>
                </c:pt>
                <c:pt idx="109">
                  <c:v>115.5</c:v>
                </c:pt>
                <c:pt idx="110">
                  <c:v>116.5</c:v>
                </c:pt>
                <c:pt idx="111">
                  <c:v>117.5</c:v>
                </c:pt>
                <c:pt idx="112">
                  <c:v>118.5</c:v>
                </c:pt>
                <c:pt idx="113">
                  <c:v>119.5</c:v>
                </c:pt>
                <c:pt idx="114">
                  <c:v>120.5</c:v>
                </c:pt>
                <c:pt idx="115">
                  <c:v>121.5</c:v>
                </c:pt>
                <c:pt idx="116">
                  <c:v>122.5</c:v>
                </c:pt>
                <c:pt idx="117">
                  <c:v>123.5</c:v>
                </c:pt>
                <c:pt idx="118">
                  <c:v>124.5</c:v>
                </c:pt>
                <c:pt idx="119">
                  <c:v>125.5</c:v>
                </c:pt>
                <c:pt idx="120">
                  <c:v>126.5</c:v>
                </c:pt>
                <c:pt idx="121">
                  <c:v>127.5</c:v>
                </c:pt>
                <c:pt idx="122">
                  <c:v>128.5</c:v>
                </c:pt>
                <c:pt idx="123">
                  <c:v>129.5</c:v>
                </c:pt>
                <c:pt idx="124">
                  <c:v>130.5</c:v>
                </c:pt>
                <c:pt idx="125">
                  <c:v>131.5</c:v>
                </c:pt>
                <c:pt idx="126">
                  <c:v>132.5</c:v>
                </c:pt>
                <c:pt idx="127">
                  <c:v>133.5</c:v>
                </c:pt>
                <c:pt idx="128">
                  <c:v>134.5</c:v>
                </c:pt>
                <c:pt idx="129">
                  <c:v>135.5</c:v>
                </c:pt>
                <c:pt idx="130">
                  <c:v>136.5</c:v>
                </c:pt>
                <c:pt idx="131">
                  <c:v>137.5</c:v>
                </c:pt>
                <c:pt idx="132">
                  <c:v>138.5</c:v>
                </c:pt>
                <c:pt idx="133">
                  <c:v>139.5</c:v>
                </c:pt>
                <c:pt idx="134">
                  <c:v>140.5</c:v>
                </c:pt>
                <c:pt idx="135">
                  <c:v>141.5</c:v>
                </c:pt>
                <c:pt idx="136">
                  <c:v>142.5</c:v>
                </c:pt>
                <c:pt idx="137">
                  <c:v>143.5</c:v>
                </c:pt>
                <c:pt idx="138">
                  <c:v>144.5</c:v>
                </c:pt>
                <c:pt idx="139">
                  <c:v>145.5</c:v>
                </c:pt>
                <c:pt idx="140">
                  <c:v>146.5</c:v>
                </c:pt>
                <c:pt idx="141">
                  <c:v>147.5</c:v>
                </c:pt>
                <c:pt idx="142">
                  <c:v>148.5</c:v>
                </c:pt>
                <c:pt idx="143">
                  <c:v>149.5</c:v>
                </c:pt>
              </c:numCache>
            </c:numRef>
          </c:xVal>
          <c:yVal>
            <c:numRef>
              <c:f>Sheet1!$D$3:$D$51</c:f>
              <c:numCache>
                <c:formatCode>General</c:formatCode>
                <c:ptCount val="49"/>
                <c:pt idx="0">
                  <c:v>2.5527278886085017E-33</c:v>
                </c:pt>
                <c:pt idx="1">
                  <c:v>1.7255657274680983E-22</c:v>
                </c:pt>
                <c:pt idx="2">
                  <c:v>1.7752862058025597E-18</c:v>
                </c:pt>
                <c:pt idx="3">
                  <c:v>2.4709471324517074E-9</c:v>
                </c:pt>
                <c:pt idx="4">
                  <c:v>8.5687761848942754E-8</c:v>
                </c:pt>
                <c:pt idx="5">
                  <c:v>2.929421240785445E-6</c:v>
                </c:pt>
                <c:pt idx="6">
                  <c:v>3.1862819256159393E-5</c:v>
                </c:pt>
                <c:pt idx="7">
                  <c:v>1.9923013974673242E-4</c:v>
                </c:pt>
                <c:pt idx="8">
                  <c:v>7.4726960252264176E-4</c:v>
                </c:pt>
                <c:pt idx="9">
                  <c:v>2.0891527673152859E-3</c:v>
                </c:pt>
                <c:pt idx="10">
                  <c:v>4.4934782022841326E-3</c:v>
                </c:pt>
                <c:pt idx="11">
                  <c:v>8.2873771594966141E-3</c:v>
                </c:pt>
                <c:pt idx="12">
                  <c:v>1.3178898921425182E-2</c:v>
                </c:pt>
                <c:pt idx="13">
                  <c:v>1.7924321912986117E-2</c:v>
                </c:pt>
                <c:pt idx="14">
                  <c:v>2.3417146146113812E-2</c:v>
                </c:pt>
                <c:pt idx="15">
                  <c:v>2.9284133793539353E-2</c:v>
                </c:pt>
                <c:pt idx="16">
                  <c:v>5.5605977722465658E-2</c:v>
                </c:pt>
                <c:pt idx="17">
                  <c:v>3.8112794247558653E-2</c:v>
                </c:pt>
                <c:pt idx="18">
                  <c:v>4.0822090324262102E-2</c:v>
                </c:pt>
                <c:pt idx="19">
                  <c:v>4.4267947989993416E-2</c:v>
                </c:pt>
                <c:pt idx="20">
                  <c:v>4.6094234041090441E-2</c:v>
                </c:pt>
                <c:pt idx="21">
                  <c:v>4.6913687090709824E-2</c:v>
                </c:pt>
                <c:pt idx="22">
                  <c:v>4.8036732685820725E-2</c:v>
                </c:pt>
                <c:pt idx="23">
                  <c:v>4.6702858934118491E-2</c:v>
                </c:pt>
                <c:pt idx="24">
                  <c:v>4.6250349719971239E-2</c:v>
                </c:pt>
                <c:pt idx="25">
                  <c:v>4.539510730523294E-2</c:v>
                </c:pt>
                <c:pt idx="26">
                  <c:v>4.5236934766287831E-2</c:v>
                </c:pt>
                <c:pt idx="27">
                  <c:v>4.1476994568737033E-2</c:v>
                </c:pt>
                <c:pt idx="28">
                  <c:v>4.0117410066230971E-2</c:v>
                </c:pt>
                <c:pt idx="29">
                  <c:v>3.902007522192389E-2</c:v>
                </c:pt>
                <c:pt idx="30">
                  <c:v>3.7733714937707115E-2</c:v>
                </c:pt>
                <c:pt idx="31">
                  <c:v>3.4535091851705342E-2</c:v>
                </c:pt>
                <c:pt idx="32">
                  <c:v>3.1074424793511024E-2</c:v>
                </c:pt>
                <c:pt idx="33">
                  <c:v>2.9016741985179617E-2</c:v>
                </c:pt>
                <c:pt idx="34">
                  <c:v>2.7311193619857337E-2</c:v>
                </c:pt>
                <c:pt idx="35">
                  <c:v>2.3595475913689115E-2</c:v>
                </c:pt>
                <c:pt idx="36">
                  <c:v>1.9974126947271239E-2</c:v>
                </c:pt>
                <c:pt idx="37">
                  <c:v>1.7987323536755803E-2</c:v>
                </c:pt>
                <c:pt idx="38">
                  <c:v>1.5169630934663442E-2</c:v>
                </c:pt>
                <c:pt idx="39">
                  <c:v>1.2957992150518753E-2</c:v>
                </c:pt>
                <c:pt idx="40">
                  <c:v>1.0590011432886187E-2</c:v>
                </c:pt>
                <c:pt idx="41">
                  <c:v>8.6221105663617219E-3</c:v>
                </c:pt>
                <c:pt idx="42">
                  <c:v>5.632546737295979E-3</c:v>
                </c:pt>
                <c:pt idx="43">
                  <c:v>2.0905308635583708E-3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0D3-4DDE-AA51-326CC94BF390}"/>
            </c:ext>
          </c:extLst>
        </c:ser>
        <c:ser>
          <c:idx val="2"/>
          <c:order val="2"/>
          <c:tx>
            <c:strRef>
              <c:f>Sheet1!$E$1:$E$2</c:f>
              <c:strCache>
                <c:ptCount val="2"/>
                <c:pt idx="0">
                  <c:v>60</c:v>
                </c:pt>
              </c:strCache>
            </c:strRef>
          </c:tx>
          <c:spPr>
            <a:ln w="12700" cap="rnd">
              <a:solidFill>
                <a:srgbClr val="0070C0"/>
              </a:solidFill>
              <a:round/>
            </a:ln>
            <a:effectLst/>
          </c:spPr>
          <c:marker>
            <c:symbol val="square"/>
            <c:size val="5"/>
            <c:spPr>
              <a:noFill/>
              <a:ln w="9525">
                <a:solidFill>
                  <a:srgbClr val="0070C0"/>
                </a:solidFill>
              </a:ln>
              <a:effectLst/>
            </c:spPr>
          </c:marker>
          <c:xVal>
            <c:numRef>
              <c:f>Sheet1!$B$3:$B$146</c:f>
              <c:numCache>
                <c:formatCode>General</c:formatCode>
                <c:ptCount val="144"/>
                <c:pt idx="0">
                  <c:v>6.5000000000000009</c:v>
                </c:pt>
                <c:pt idx="1">
                  <c:v>7.5</c:v>
                </c:pt>
                <c:pt idx="2">
                  <c:v>8.4999999999999982</c:v>
                </c:pt>
                <c:pt idx="3">
                  <c:v>9.5</c:v>
                </c:pt>
                <c:pt idx="4">
                  <c:v>10.499999999999998</c:v>
                </c:pt>
                <c:pt idx="5">
                  <c:v>11.5</c:v>
                </c:pt>
                <c:pt idx="6">
                  <c:v>12.499999999999998</c:v>
                </c:pt>
                <c:pt idx="7">
                  <c:v>13.5</c:v>
                </c:pt>
                <c:pt idx="8">
                  <c:v>14.499999999999998</c:v>
                </c:pt>
                <c:pt idx="9">
                  <c:v>15.5</c:v>
                </c:pt>
                <c:pt idx="10">
                  <c:v>16.5</c:v>
                </c:pt>
                <c:pt idx="11">
                  <c:v>17.499999999999996</c:v>
                </c:pt>
                <c:pt idx="12">
                  <c:v>18.5</c:v>
                </c:pt>
                <c:pt idx="13">
                  <c:v>19.5</c:v>
                </c:pt>
                <c:pt idx="14">
                  <c:v>20.5</c:v>
                </c:pt>
                <c:pt idx="15">
                  <c:v>21.5</c:v>
                </c:pt>
                <c:pt idx="16">
                  <c:v>22.5</c:v>
                </c:pt>
                <c:pt idx="17">
                  <c:v>23.5</c:v>
                </c:pt>
                <c:pt idx="18">
                  <c:v>24.5</c:v>
                </c:pt>
                <c:pt idx="19">
                  <c:v>25.5</c:v>
                </c:pt>
                <c:pt idx="20">
                  <c:v>26.5</c:v>
                </c:pt>
                <c:pt idx="21">
                  <c:v>27.5</c:v>
                </c:pt>
                <c:pt idx="22">
                  <c:v>28.5</c:v>
                </c:pt>
                <c:pt idx="23">
                  <c:v>29.5</c:v>
                </c:pt>
                <c:pt idx="24">
                  <c:v>30.5</c:v>
                </c:pt>
                <c:pt idx="25">
                  <c:v>31.5</c:v>
                </c:pt>
                <c:pt idx="26">
                  <c:v>32.5</c:v>
                </c:pt>
                <c:pt idx="27">
                  <c:v>33.5</c:v>
                </c:pt>
                <c:pt idx="28">
                  <c:v>34.5</c:v>
                </c:pt>
                <c:pt idx="29">
                  <c:v>35.5</c:v>
                </c:pt>
                <c:pt idx="30">
                  <c:v>36.5</c:v>
                </c:pt>
                <c:pt idx="31">
                  <c:v>37.5</c:v>
                </c:pt>
                <c:pt idx="32">
                  <c:v>38.5</c:v>
                </c:pt>
                <c:pt idx="33">
                  <c:v>39.5</c:v>
                </c:pt>
                <c:pt idx="34">
                  <c:v>40.5</c:v>
                </c:pt>
                <c:pt idx="35">
                  <c:v>41.5</c:v>
                </c:pt>
                <c:pt idx="36">
                  <c:v>42.499999999999993</c:v>
                </c:pt>
                <c:pt idx="37">
                  <c:v>43.5</c:v>
                </c:pt>
                <c:pt idx="38">
                  <c:v>44.5</c:v>
                </c:pt>
                <c:pt idx="39">
                  <c:v>45.5</c:v>
                </c:pt>
                <c:pt idx="40">
                  <c:v>46.5</c:v>
                </c:pt>
                <c:pt idx="41">
                  <c:v>47.5</c:v>
                </c:pt>
                <c:pt idx="42">
                  <c:v>48.5</c:v>
                </c:pt>
                <c:pt idx="43">
                  <c:v>49.5</c:v>
                </c:pt>
                <c:pt idx="44">
                  <c:v>50.499999999999993</c:v>
                </c:pt>
                <c:pt idx="45">
                  <c:v>51.5</c:v>
                </c:pt>
                <c:pt idx="46">
                  <c:v>52.5</c:v>
                </c:pt>
                <c:pt idx="47">
                  <c:v>53.5</c:v>
                </c:pt>
                <c:pt idx="48">
                  <c:v>54.5</c:v>
                </c:pt>
                <c:pt idx="49">
                  <c:v>55.5</c:v>
                </c:pt>
                <c:pt idx="50">
                  <c:v>56.5</c:v>
                </c:pt>
                <c:pt idx="51">
                  <c:v>57.5</c:v>
                </c:pt>
                <c:pt idx="52">
                  <c:v>58.5</c:v>
                </c:pt>
                <c:pt idx="53">
                  <c:v>59.5</c:v>
                </c:pt>
                <c:pt idx="54">
                  <c:v>60.5</c:v>
                </c:pt>
                <c:pt idx="55">
                  <c:v>61.5</c:v>
                </c:pt>
                <c:pt idx="56">
                  <c:v>62.5</c:v>
                </c:pt>
                <c:pt idx="57">
                  <c:v>63.5</c:v>
                </c:pt>
                <c:pt idx="58">
                  <c:v>64.5</c:v>
                </c:pt>
                <c:pt idx="59">
                  <c:v>65.5</c:v>
                </c:pt>
                <c:pt idx="60">
                  <c:v>66.5</c:v>
                </c:pt>
                <c:pt idx="61">
                  <c:v>67.5</c:v>
                </c:pt>
                <c:pt idx="62">
                  <c:v>68.5</c:v>
                </c:pt>
                <c:pt idx="63">
                  <c:v>69.5</c:v>
                </c:pt>
                <c:pt idx="64">
                  <c:v>70.5</c:v>
                </c:pt>
                <c:pt idx="65">
                  <c:v>71.5</c:v>
                </c:pt>
                <c:pt idx="66">
                  <c:v>72.5</c:v>
                </c:pt>
                <c:pt idx="67">
                  <c:v>73.5</c:v>
                </c:pt>
                <c:pt idx="68">
                  <c:v>74.5</c:v>
                </c:pt>
                <c:pt idx="69">
                  <c:v>75.5</c:v>
                </c:pt>
                <c:pt idx="70">
                  <c:v>76.5</c:v>
                </c:pt>
                <c:pt idx="71">
                  <c:v>77.5</c:v>
                </c:pt>
                <c:pt idx="72">
                  <c:v>78.5</c:v>
                </c:pt>
                <c:pt idx="73">
                  <c:v>79.5</c:v>
                </c:pt>
                <c:pt idx="74">
                  <c:v>80.5</c:v>
                </c:pt>
                <c:pt idx="75">
                  <c:v>81.5</c:v>
                </c:pt>
                <c:pt idx="76">
                  <c:v>82.5</c:v>
                </c:pt>
                <c:pt idx="77">
                  <c:v>83.5</c:v>
                </c:pt>
                <c:pt idx="78">
                  <c:v>84.5</c:v>
                </c:pt>
                <c:pt idx="79">
                  <c:v>85.499999999999986</c:v>
                </c:pt>
                <c:pt idx="80">
                  <c:v>86.5</c:v>
                </c:pt>
                <c:pt idx="81">
                  <c:v>87.5</c:v>
                </c:pt>
                <c:pt idx="82">
                  <c:v>88.5</c:v>
                </c:pt>
                <c:pt idx="83">
                  <c:v>89.5</c:v>
                </c:pt>
                <c:pt idx="84">
                  <c:v>90.5</c:v>
                </c:pt>
                <c:pt idx="85">
                  <c:v>91.5</c:v>
                </c:pt>
                <c:pt idx="86">
                  <c:v>92.5</c:v>
                </c:pt>
                <c:pt idx="87">
                  <c:v>93.5</c:v>
                </c:pt>
                <c:pt idx="88">
                  <c:v>94.5</c:v>
                </c:pt>
                <c:pt idx="89">
                  <c:v>95.5</c:v>
                </c:pt>
                <c:pt idx="90">
                  <c:v>96.5</c:v>
                </c:pt>
                <c:pt idx="91">
                  <c:v>97.5</c:v>
                </c:pt>
                <c:pt idx="92">
                  <c:v>98.5</c:v>
                </c:pt>
                <c:pt idx="93">
                  <c:v>99.5</c:v>
                </c:pt>
                <c:pt idx="94">
                  <c:v>100.5</c:v>
                </c:pt>
                <c:pt idx="95">
                  <c:v>101.5</c:v>
                </c:pt>
                <c:pt idx="96">
                  <c:v>102.5</c:v>
                </c:pt>
                <c:pt idx="97">
                  <c:v>103.5</c:v>
                </c:pt>
                <c:pt idx="98">
                  <c:v>104.5</c:v>
                </c:pt>
                <c:pt idx="99">
                  <c:v>105.5</c:v>
                </c:pt>
                <c:pt idx="100">
                  <c:v>106.5</c:v>
                </c:pt>
                <c:pt idx="101">
                  <c:v>107.5</c:v>
                </c:pt>
                <c:pt idx="102">
                  <c:v>108.5</c:v>
                </c:pt>
                <c:pt idx="103">
                  <c:v>109.5</c:v>
                </c:pt>
                <c:pt idx="104">
                  <c:v>110.5</c:v>
                </c:pt>
                <c:pt idx="105">
                  <c:v>111.5</c:v>
                </c:pt>
                <c:pt idx="106">
                  <c:v>112.5</c:v>
                </c:pt>
                <c:pt idx="107">
                  <c:v>113.5</c:v>
                </c:pt>
                <c:pt idx="108">
                  <c:v>114.5</c:v>
                </c:pt>
                <c:pt idx="109">
                  <c:v>115.5</c:v>
                </c:pt>
                <c:pt idx="110">
                  <c:v>116.5</c:v>
                </c:pt>
                <c:pt idx="111">
                  <c:v>117.5</c:v>
                </c:pt>
                <c:pt idx="112">
                  <c:v>118.5</c:v>
                </c:pt>
                <c:pt idx="113">
                  <c:v>119.5</c:v>
                </c:pt>
                <c:pt idx="114">
                  <c:v>120.5</c:v>
                </c:pt>
                <c:pt idx="115">
                  <c:v>121.5</c:v>
                </c:pt>
                <c:pt idx="116">
                  <c:v>122.5</c:v>
                </c:pt>
                <c:pt idx="117">
                  <c:v>123.5</c:v>
                </c:pt>
                <c:pt idx="118">
                  <c:v>124.5</c:v>
                </c:pt>
                <c:pt idx="119">
                  <c:v>125.5</c:v>
                </c:pt>
                <c:pt idx="120">
                  <c:v>126.5</c:v>
                </c:pt>
                <c:pt idx="121">
                  <c:v>127.5</c:v>
                </c:pt>
                <c:pt idx="122">
                  <c:v>128.5</c:v>
                </c:pt>
                <c:pt idx="123">
                  <c:v>129.5</c:v>
                </c:pt>
                <c:pt idx="124">
                  <c:v>130.5</c:v>
                </c:pt>
                <c:pt idx="125">
                  <c:v>131.5</c:v>
                </c:pt>
                <c:pt idx="126">
                  <c:v>132.5</c:v>
                </c:pt>
                <c:pt idx="127">
                  <c:v>133.5</c:v>
                </c:pt>
                <c:pt idx="128">
                  <c:v>134.5</c:v>
                </c:pt>
                <c:pt idx="129">
                  <c:v>135.5</c:v>
                </c:pt>
                <c:pt idx="130">
                  <c:v>136.5</c:v>
                </c:pt>
                <c:pt idx="131">
                  <c:v>137.5</c:v>
                </c:pt>
                <c:pt idx="132">
                  <c:v>138.5</c:v>
                </c:pt>
                <c:pt idx="133">
                  <c:v>139.5</c:v>
                </c:pt>
                <c:pt idx="134">
                  <c:v>140.5</c:v>
                </c:pt>
                <c:pt idx="135">
                  <c:v>141.5</c:v>
                </c:pt>
                <c:pt idx="136">
                  <c:v>142.5</c:v>
                </c:pt>
                <c:pt idx="137">
                  <c:v>143.5</c:v>
                </c:pt>
                <c:pt idx="138">
                  <c:v>144.5</c:v>
                </c:pt>
                <c:pt idx="139">
                  <c:v>145.5</c:v>
                </c:pt>
                <c:pt idx="140">
                  <c:v>146.5</c:v>
                </c:pt>
                <c:pt idx="141">
                  <c:v>147.5</c:v>
                </c:pt>
                <c:pt idx="142">
                  <c:v>148.5</c:v>
                </c:pt>
                <c:pt idx="143">
                  <c:v>149.5</c:v>
                </c:pt>
              </c:numCache>
            </c:numRef>
          </c:xVal>
          <c:yVal>
            <c:numRef>
              <c:f>Sheet1!$E$3:$E$61</c:f>
              <c:numCache>
                <c:formatCode>General</c:formatCode>
                <c:ptCount val="59"/>
                <c:pt idx="0">
                  <c:v>0</c:v>
                </c:pt>
                <c:pt idx="1">
                  <c:v>0</c:v>
                </c:pt>
                <c:pt idx="2">
                  <c:v>1.4245132326209657E-19</c:v>
                </c:pt>
                <c:pt idx="3">
                  <c:v>0</c:v>
                </c:pt>
                <c:pt idx="4">
                  <c:v>2.1490883652979393E-8</c:v>
                </c:pt>
                <c:pt idx="5">
                  <c:v>8.8452782598101968E-7</c:v>
                </c:pt>
                <c:pt idx="6">
                  <c:v>1.1526630267015193E-5</c:v>
                </c:pt>
                <c:pt idx="7">
                  <c:v>8.5894161914485225E-5</c:v>
                </c:pt>
                <c:pt idx="8">
                  <c:v>3.5616591204730755E-4</c:v>
                </c:pt>
                <c:pt idx="9">
                  <c:v>1.0787234014120431E-3</c:v>
                </c:pt>
                <c:pt idx="10">
                  <c:v>2.4677619002693827E-3</c:v>
                </c:pt>
                <c:pt idx="11">
                  <c:v>4.8773026021329312E-3</c:v>
                </c:pt>
                <c:pt idx="12">
                  <c:v>8.0419942909810156E-3</c:v>
                </c:pt>
                <c:pt idx="13">
                  <c:v>1.1774465849449649E-2</c:v>
                </c:pt>
                <c:pt idx="14">
                  <c:v>1.6143350863989183E-2</c:v>
                </c:pt>
                <c:pt idx="15">
                  <c:v>2.0173969419104886E-2</c:v>
                </c:pt>
                <c:pt idx="16">
                  <c:v>2.4259178452013141E-2</c:v>
                </c:pt>
                <c:pt idx="17">
                  <c:v>2.7492983501106908E-2</c:v>
                </c:pt>
                <c:pt idx="18">
                  <c:v>3.1608923990634724E-2</c:v>
                </c:pt>
                <c:pt idx="19">
                  <c:v>3.4206185915064254E-2</c:v>
                </c:pt>
                <c:pt idx="20">
                  <c:v>3.6965014906784811E-2</c:v>
                </c:pt>
                <c:pt idx="21">
                  <c:v>3.7308766347706558E-2</c:v>
                </c:pt>
                <c:pt idx="22">
                  <c:v>3.8364009360238142E-2</c:v>
                </c:pt>
                <c:pt idx="23">
                  <c:v>3.935623343641062E-2</c:v>
                </c:pt>
                <c:pt idx="24">
                  <c:v>3.9844046684523647E-2</c:v>
                </c:pt>
                <c:pt idx="25">
                  <c:v>4.1086790483012538E-2</c:v>
                </c:pt>
                <c:pt idx="26">
                  <c:v>3.8336908624231857E-2</c:v>
                </c:pt>
                <c:pt idx="27">
                  <c:v>3.7292557773540125E-2</c:v>
                </c:pt>
                <c:pt idx="28">
                  <c:v>3.6947898652465054E-2</c:v>
                </c:pt>
                <c:pt idx="29">
                  <c:v>3.6609463623869895E-2</c:v>
                </c:pt>
                <c:pt idx="30">
                  <c:v>3.4834170912568609E-2</c:v>
                </c:pt>
                <c:pt idx="31">
                  <c:v>3.4149261402591738E-2</c:v>
                </c:pt>
                <c:pt idx="32">
                  <c:v>3.249300445996875E-2</c:v>
                </c:pt>
                <c:pt idx="33">
                  <c:v>3.0118124173102705E-2</c:v>
                </c:pt>
                <c:pt idx="34">
                  <c:v>2.9238193098755284E-2</c:v>
                </c:pt>
                <c:pt idx="35">
                  <c:v>2.814793956602421E-2</c:v>
                </c:pt>
                <c:pt idx="36">
                  <c:v>2.6648192615552319E-2</c:v>
                </c:pt>
                <c:pt idx="37">
                  <c:v>2.5544712886301429E-2</c:v>
                </c:pt>
                <c:pt idx="38">
                  <c:v>2.3000485416544474E-2</c:v>
                </c:pt>
                <c:pt idx="39">
                  <c:v>2.1705614843536322E-2</c:v>
                </c:pt>
                <c:pt idx="40">
                  <c:v>2.1111732686078147E-2</c:v>
                </c:pt>
                <c:pt idx="41">
                  <c:v>1.9200417620372143E-2</c:v>
                </c:pt>
                <c:pt idx="42">
                  <c:v>1.7518875302049517E-2</c:v>
                </c:pt>
                <c:pt idx="43">
                  <c:v>1.4797779870988422E-2</c:v>
                </c:pt>
                <c:pt idx="44">
                  <c:v>1.4761602333448939E-2</c:v>
                </c:pt>
                <c:pt idx="45">
                  <c:v>1.2906485636092797E-2</c:v>
                </c:pt>
                <c:pt idx="46">
                  <c:v>1.1057022489405908E-2</c:v>
                </c:pt>
                <c:pt idx="47">
                  <c:v>9.2867220189478857E-3</c:v>
                </c:pt>
                <c:pt idx="48">
                  <c:v>8.3495292937852857E-3</c:v>
                </c:pt>
                <c:pt idx="49">
                  <c:v>6.6979533873815665E-3</c:v>
                </c:pt>
                <c:pt idx="50">
                  <c:v>5.5689419121037094E-3</c:v>
                </c:pt>
                <c:pt idx="51">
                  <c:v>4.299265946779862E-3</c:v>
                </c:pt>
                <c:pt idx="52">
                  <c:v>2.914301635124998E-3</c:v>
                </c:pt>
                <c:pt idx="53">
                  <c:v>9.5864769061522665E-4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20D3-4DDE-AA51-326CC94BF3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46026144"/>
        <c:axId val="546030848"/>
      </c:scatterChart>
      <c:valAx>
        <c:axId val="546026144"/>
        <c:scaling>
          <c:orientation val="minMax"/>
          <c:max val="70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800" dirty="0">
                    <a:solidFill>
                      <a:sysClr val="windowText" lastClr="000000"/>
                    </a:solidFill>
                  </a:rPr>
                  <a:t>Photon</a:t>
                </a:r>
                <a:r>
                  <a:rPr lang="en-US" altLang="ja-JP" sz="1800" baseline="0" dirty="0">
                    <a:solidFill>
                      <a:sysClr val="windowText" lastClr="000000"/>
                    </a:solidFill>
                  </a:rPr>
                  <a:t> energy (</a:t>
                </a:r>
                <a:r>
                  <a:rPr lang="en-US" altLang="ja-JP" sz="1800" baseline="0" dirty="0" err="1">
                    <a:solidFill>
                      <a:sysClr val="windowText" lastClr="000000"/>
                    </a:solidFill>
                  </a:rPr>
                  <a:t>keV</a:t>
                </a:r>
                <a:r>
                  <a:rPr lang="en-US" altLang="ja-JP" sz="1400" baseline="0" dirty="0">
                    <a:solidFill>
                      <a:sysClr val="windowText" lastClr="000000"/>
                    </a:solidFill>
                  </a:rPr>
                  <a:t>)</a:t>
                </a:r>
                <a:endParaRPr lang="ja-JP" altLang="en-US" sz="14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32111839435019074"/>
              <c:y val="0.7849940223440656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30848"/>
        <c:crosses val="autoZero"/>
        <c:crossBetween val="midCat"/>
      </c:valAx>
      <c:valAx>
        <c:axId val="546030848"/>
        <c:scaling>
          <c:orientation val="minMax"/>
          <c:max val="8.0000000000000016E-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altLang="ja-JP" sz="1800" dirty="0">
                    <a:solidFill>
                      <a:sysClr val="windowText" lastClr="000000"/>
                    </a:solidFill>
                  </a:rPr>
                  <a:t>Photon </a:t>
                </a:r>
                <a:r>
                  <a:rPr lang="en-US" altLang="ja-JP" sz="1800" dirty="0" err="1">
                    <a:solidFill>
                      <a:sysClr val="windowText" lastClr="000000"/>
                    </a:solidFill>
                  </a:rPr>
                  <a:t>fluence</a:t>
                </a:r>
                <a:r>
                  <a:rPr lang="en-US" altLang="ja-JP" sz="1800" dirty="0">
                    <a:solidFill>
                      <a:sysClr val="windowText" lastClr="000000"/>
                    </a:solidFill>
                  </a:rPr>
                  <a:t> / energy bin</a:t>
                </a:r>
                <a:endParaRPr lang="ja-JP" altLang="en-US" sz="1800" dirty="0">
                  <a:solidFill>
                    <a:sysClr val="windowText" lastClr="0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2833796278304469E-2"/>
              <c:y val="4.0983966133666741E-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1"/>
        <c:majorTickMark val="none"/>
        <c:minorTickMark val="none"/>
        <c:tickLblPos val="none"/>
        <c:spPr>
          <a:noFill/>
          <a:ln w="9525" cap="flat" cmpd="sng" algn="ctr">
            <a:solidFill>
              <a:sysClr val="windowText" lastClr="000000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546026144"/>
        <c:crosses val="autoZero"/>
        <c:crossBetween val="midCat"/>
        <c:majorUnit val="2.0000000000000004E-2"/>
        <c:minorUnit val="1.0000000000000002E-2"/>
      </c:valAx>
      <c:spPr>
        <a:noFill/>
        <a:ln>
          <a:solidFill>
            <a:sysClr val="windowText" lastClr="000000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43801E-2F6B-4592-9A18-D173CBFCBC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EFAD34A4-3B46-4E5E-AD2C-5F8B5B10BD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38641CB1-3E72-41A5-817B-9B4D20CBC22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141C-9441-4F69-AE7F-F1ECA3F9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566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41E4B59-612A-40C2-9788-7995C0DE7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DAAF01B-5AC5-43C9-B0BE-F04629BAA4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E54D0578-A99A-489A-A77F-BFA31F63E6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141C-9441-4F69-AE7F-F1ECA3F9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14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F01EAC43-528F-4E00-84CD-9AD9FAAAB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2A0CE0B-3F9B-456C-82A0-024D64F658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8ED7C395-73BF-4CFD-B2CC-EFBB95C074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141C-9441-4F69-AE7F-F1ECA3F9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121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A1B04AA-D9BE-4534-93BC-64A5099902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875BB2C-5908-42D4-916C-5F42B98106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635C52DE-D2E6-47B0-A05D-34A94DD82C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141C-9441-4F69-AE7F-F1ECA3F9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36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20EB95E-CAE8-42FE-94D2-B788AC5BAF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4D7BE872-5ADE-4EA1-B8DA-0E2285B78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042921A-0605-4498-801E-36C5A2B41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141C-9441-4F69-AE7F-F1ECA3F9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2146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870B87-D4BD-4508-B3C6-E727B7D61A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7527A8-A8E4-43C4-B5C7-F508843505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71C2FF0-15EE-4E09-8600-9582DA8532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A2D87EB-4038-478C-8622-D5B2FAB8DEE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141C-9441-4F69-AE7F-F1ECA3F9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442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1965110-C53B-4164-94FD-75CDDEA36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DE750C75-769A-4FD3-93DF-764BEF843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267E3EFF-C4B2-4146-A668-A2423F2FC4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9853FBFD-7430-420E-8BD6-0AD339667A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163CD301-AB5B-47C3-89A8-AF9F67C32C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7CC8A9D-051E-423A-9510-912CF955D7A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141C-9441-4F69-AE7F-F1ECA3F9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87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AC456FC-23A3-4FDA-BF72-2B9FD9360E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スライド番号プレースホルダー 2">
            <a:extLst>
              <a:ext uri="{FF2B5EF4-FFF2-40B4-BE49-F238E27FC236}">
                <a16:creationId xmlns:a16="http://schemas.microsoft.com/office/drawing/2014/main" id="{1980D942-3ACC-4D8B-AD99-F9C9FECE59A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141C-9441-4F69-AE7F-F1ECA3F9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4636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97927C94-444B-475B-8650-01EF73F48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141C-9441-4F69-AE7F-F1ECA3F9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586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E484216-F9BC-4029-9B56-C3CB0BB5C9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05EBE27-6E3B-4846-928B-F7BB62040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FFC9B3E7-69D2-4A3D-8F5C-24A21CA185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F113097-B411-44B4-AB06-EA6D42B5AF6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141C-9441-4F69-AE7F-F1ECA3F9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592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9C43033-365B-4728-ACC3-75221AC6F0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F3A8B75A-5E0B-41E1-95F4-EE1B8F851B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FB1E021-CDFB-48AE-A85A-F2B3B5197A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0FE429BE-B420-43CF-90FB-2DFAA9736C0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B10141C-9441-4F69-AE7F-F1ECA3F9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9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１番NMIJ英">
            <a:extLst>
              <a:ext uri="{FF2B5EF4-FFF2-40B4-BE49-F238E27FC236}">
                <a16:creationId xmlns:a16="http://schemas.microsoft.com/office/drawing/2014/main" id="{FBBC0908-A7DA-444A-BDD4-0130392B2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113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6" name="Rectangle 2">
            <a:extLst>
              <a:ext uri="{FF2B5EF4-FFF2-40B4-BE49-F238E27FC236}">
                <a16:creationId xmlns:a16="http://schemas.microsoft.com/office/drawing/2014/main" id="{493755FB-0EA2-487E-8D22-740D7C9F85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9A6AF96-F6F1-43DB-956F-7B8B0B7B417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　　　　</a:t>
            </a:r>
          </a:p>
        </p:txBody>
      </p:sp>
      <p:sp>
        <p:nvSpPr>
          <p:cNvPr id="1031" name="Line 7">
            <a:extLst>
              <a:ext uri="{FF2B5EF4-FFF2-40B4-BE49-F238E27FC236}">
                <a16:creationId xmlns:a16="http://schemas.microsoft.com/office/drawing/2014/main" id="{04A6C8C9-D4ED-4B15-A076-7F3456C04D40}"/>
              </a:ext>
            </a:extLst>
          </p:cNvPr>
          <p:cNvSpPr>
            <a:spLocks noChangeShapeType="1"/>
          </p:cNvSpPr>
          <p:nvPr/>
        </p:nvSpPr>
        <p:spPr bwMode="auto">
          <a:xfrm>
            <a:off x="0" y="6597650"/>
            <a:ext cx="914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1041" name="Picture 17" descr="191_english5">
            <a:extLst>
              <a:ext uri="{FF2B5EF4-FFF2-40B4-BE49-F238E27FC236}">
                <a16:creationId xmlns:a16="http://schemas.microsoft.com/office/drawing/2014/main" id="{5FA4A70D-0415-4839-863D-6B526F096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6689725"/>
            <a:ext cx="3706812" cy="7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43" name="Rectangle 19">
            <a:extLst>
              <a:ext uri="{FF2B5EF4-FFF2-40B4-BE49-F238E27FC236}">
                <a16:creationId xmlns:a16="http://schemas.microsoft.com/office/drawing/2014/main" id="{F56EC05B-F885-483E-8457-2641E4DA5B1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75425"/>
            <a:ext cx="2133600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B10141C-9441-4F69-AE7F-F1ECA3F95D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924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kumimoji="1"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anose="020B0604020202020204" pitchFamily="34" charset="0"/>
          <a:ea typeface="ＭＳ Ｐゴシック" panose="020B0600070205080204" pitchFamily="50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jpeg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7" Type="http://schemas.openxmlformats.org/officeDocument/2006/relationships/chart" Target="../charts/chart8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BDFC2C3-D996-461F-A96A-4D4C3EDD42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529" y="1688123"/>
            <a:ext cx="7988439" cy="2351314"/>
          </a:xfrm>
        </p:spPr>
        <p:txBody>
          <a:bodyPr>
            <a:normAutofit/>
          </a:bodyPr>
          <a:lstStyle/>
          <a:p>
            <a:r>
              <a:rPr kumimoji="1" lang="en-US" altLang="ja-JP" sz="4400" dirty="0"/>
              <a:t>The development of H'(3) and Hp(3) standards for photons and beta-rays at NMIJ</a:t>
            </a:r>
            <a:endParaRPr kumimoji="1" lang="ja-JP" altLang="en-US" sz="4400" dirty="0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C71816A-C464-4A34-B12A-D1012E9F57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3387" y="4807840"/>
            <a:ext cx="6858000" cy="1655762"/>
          </a:xfrm>
        </p:spPr>
        <p:txBody>
          <a:bodyPr/>
          <a:lstStyle/>
          <a:p>
            <a:r>
              <a:rPr kumimoji="1" lang="en-US" altLang="ja-JP" dirty="0" err="1"/>
              <a:t>Tadahiro</a:t>
            </a:r>
            <a:r>
              <a:rPr kumimoji="1" lang="en-US" altLang="ja-JP" dirty="0"/>
              <a:t> Kurosawa, Masahiro Kato</a:t>
            </a:r>
          </a:p>
          <a:p>
            <a:r>
              <a:rPr kumimoji="1" lang="en-US" altLang="ja-JP" dirty="0"/>
              <a:t> NMIJ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776161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29987" y="1059457"/>
            <a:ext cx="8947338" cy="486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000" i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lang="en-US" altLang="ja-JP" sz="3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(3,0°) for the N series specified in ISO4037-3</a:t>
            </a:r>
            <a:endParaRPr lang="en-US" altLang="ja-JP" sz="3000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320483"/>
              </p:ext>
            </p:extLst>
          </p:nvPr>
        </p:nvGraphicFramePr>
        <p:xfrm>
          <a:off x="453335" y="1786578"/>
          <a:ext cx="8300642" cy="3878580"/>
        </p:xfrm>
        <a:graphic>
          <a:graphicData uri="http://schemas.openxmlformats.org/drawingml/2006/table">
            <a:tbl>
              <a:tblPr firstRow="1" bandRow="1">
                <a:tableStyleId>{68D230F3-CF80-4859-8CE7-A43EE81993B5}</a:tableStyleId>
              </a:tblPr>
              <a:tblGrid>
                <a:gridCol w="8809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3800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49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72120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1979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845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43498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901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256692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150876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b="0" dirty="0"/>
                        <a:t>Effective</a:t>
                      </a:r>
                    </a:p>
                    <a:p>
                      <a:pPr algn="ctr"/>
                      <a:r>
                        <a:rPr lang="en-US" altLang="ja-JP" sz="1400" b="0" dirty="0"/>
                        <a:t>Energy (</a:t>
                      </a:r>
                      <a:r>
                        <a:rPr lang="en-US" altLang="ja-JP" sz="1400" b="0" i="1" dirty="0" err="1"/>
                        <a:t>E</a:t>
                      </a:r>
                      <a:r>
                        <a:rPr lang="en-US" altLang="ja-JP" sz="1400" b="0" dirty="0" err="1"/>
                        <a:t>eff</a:t>
                      </a:r>
                      <a:r>
                        <a:rPr lang="en-US" altLang="ja-JP" sz="1400" b="0" dirty="0"/>
                        <a:t>)</a:t>
                      </a:r>
                    </a:p>
                    <a:p>
                      <a:pPr algn="ctr"/>
                      <a:endParaRPr lang="en-US" sz="1400" b="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0" dirty="0"/>
                    </a:p>
                    <a:p>
                      <a:pPr algn="ctr"/>
                      <a:endParaRPr lang="en-US" sz="1400" b="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Difference from estimated h(3)value based on the effective energy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N-300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253.36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1.403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1.317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1.338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1.32(0.2%)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1.34(0.1%)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N-250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209.33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1.459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1.359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1.383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1.36(0.1%)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1.38(0.2%)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N-200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165.13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1.532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1.415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1.441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1.42(0.4%)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u="none" strike="noStrike" dirty="0">
                          <a:effectLst/>
                        </a:rPr>
                        <a:t>1.44(0.1%)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N-150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117.88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1.671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1.524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1.557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1.52(0.2%)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1.54(1.1%)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N-120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100.63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1.743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1.581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1.618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1.58(0.1%)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1.60(1.1%)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N-100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83.04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1.814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1.639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1.675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1.63(0.6%)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1.66(0.9%)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N-80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64.15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1.831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1.665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1.696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1.66(0.3%)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1.68(1.0%)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N-60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46.38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1.678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1.567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1.584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1.54(1.7%)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1.54(2.8%)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N-40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31.75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1.317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1.285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1.287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1.28(0.4%)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1.27(1.3%)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&lt;3%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N-30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23.26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1.069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1.061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1.063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1.04</a:t>
                      </a:r>
                      <a:r>
                        <a:rPr lang="en-US" sz="1400" u="none" strike="noStrike" dirty="0">
                          <a:effectLst/>
                        </a:rPr>
                        <a:t>(2.0%)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1.03</a:t>
                      </a:r>
                      <a:r>
                        <a:rPr lang="en-US" sz="1400" u="none" strike="noStrike">
                          <a:effectLst/>
                        </a:rPr>
                        <a:t>(3.2%)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&lt;4%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円柱 4"/>
          <p:cNvSpPr/>
          <p:nvPr/>
        </p:nvSpPr>
        <p:spPr>
          <a:xfrm>
            <a:off x="3881025" y="2391996"/>
            <a:ext cx="240906" cy="292588"/>
          </a:xfrm>
          <a:prstGeom prst="can">
            <a:avLst/>
          </a:prstGeom>
          <a:solidFill>
            <a:srgbClr val="3399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350" kern="0">
              <a:solidFill>
                <a:prstClr val="white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4684252" y="2351371"/>
            <a:ext cx="358374" cy="3565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399FF"/>
              </a:gs>
              <a:gs pos="83000">
                <a:srgbClr val="3399FF"/>
              </a:gs>
              <a:gs pos="100000">
                <a:srgbClr val="3399FF"/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1317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6165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直方体 6"/>
          <p:cNvSpPr/>
          <p:nvPr/>
        </p:nvSpPr>
        <p:spPr>
          <a:xfrm>
            <a:off x="3001845" y="2370668"/>
            <a:ext cx="339371" cy="335246"/>
          </a:xfrm>
          <a:prstGeom prst="cube">
            <a:avLst>
              <a:gd name="adj" fmla="val 17424"/>
            </a:avLst>
          </a:prstGeom>
          <a:solidFill>
            <a:srgbClr val="99CCFF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円柱 7"/>
          <p:cNvSpPr/>
          <p:nvPr/>
        </p:nvSpPr>
        <p:spPr>
          <a:xfrm>
            <a:off x="5604947" y="2370668"/>
            <a:ext cx="240906" cy="292588"/>
          </a:xfrm>
          <a:prstGeom prst="can">
            <a:avLst/>
          </a:prstGeom>
          <a:solidFill>
            <a:srgbClr val="3399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350" kern="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608544" y="1978334"/>
            <a:ext cx="159067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Behrens (difference)</a:t>
            </a:r>
            <a:endParaRPr 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552701" y="1907666"/>
            <a:ext cx="248602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This work</a:t>
            </a:r>
            <a:endParaRPr lang="en-US" dirty="0"/>
          </a:p>
        </p:txBody>
      </p:sp>
      <p:sp>
        <p:nvSpPr>
          <p:cNvPr id="11" name="正方形/長方形 10"/>
          <p:cNvSpPr/>
          <p:nvPr/>
        </p:nvSpPr>
        <p:spPr>
          <a:xfrm>
            <a:off x="4213016" y="5665159"/>
            <a:ext cx="414703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err="1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R.Behrens</a:t>
            </a:r>
            <a:r>
              <a:rPr lang="en-US" sz="1200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Radiation Protection Dosimetry, </a:t>
            </a:r>
            <a:r>
              <a:rPr lang="en-US" sz="1200" b="1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151</a:t>
            </a:r>
            <a:r>
              <a:rPr lang="en-US" sz="1200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450-455 (2012)</a:t>
            </a:r>
            <a:endParaRPr lang="en-US" dirty="0"/>
          </a:p>
        </p:txBody>
      </p:sp>
      <p:sp>
        <p:nvSpPr>
          <p:cNvPr id="12" name="円/楕円 11"/>
          <p:cNvSpPr/>
          <p:nvPr/>
        </p:nvSpPr>
        <p:spPr>
          <a:xfrm>
            <a:off x="6632405" y="2343832"/>
            <a:ext cx="358374" cy="3565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399FF"/>
              </a:gs>
              <a:gs pos="83000">
                <a:srgbClr val="3399FF"/>
              </a:gs>
              <a:gs pos="100000">
                <a:srgbClr val="3399FF"/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1317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6165" kern="0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564856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8263" y="557685"/>
            <a:ext cx="7886700" cy="919423"/>
          </a:xfrm>
        </p:spPr>
        <p:txBody>
          <a:bodyPr/>
          <a:lstStyle/>
          <a:p>
            <a:r>
              <a:rPr lang="en-US" altLang="ja-JP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Summary</a:t>
            </a:r>
            <a:endParaRPr 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628650" y="1396722"/>
            <a:ext cx="7886700" cy="4903594"/>
          </a:xfrm>
        </p:spPr>
        <p:txBody>
          <a:bodyPr>
            <a:normAutofit fontScale="55000" lnSpcReduction="20000"/>
          </a:bodyPr>
          <a:lstStyle/>
          <a:p>
            <a:r>
              <a:rPr lang="en-US" altLang="ja-JP" dirty="0"/>
              <a:t>Air </a:t>
            </a:r>
            <a:r>
              <a:rPr lang="en-US" altLang="ja-JP" dirty="0" err="1"/>
              <a:t>kerma</a:t>
            </a:r>
            <a:r>
              <a:rPr lang="en-US" altLang="ja-JP" dirty="0"/>
              <a:t> to </a:t>
            </a:r>
            <a:r>
              <a:rPr lang="en-US" altLang="ja-JP" i="1" dirty="0"/>
              <a:t>H</a:t>
            </a:r>
            <a:r>
              <a:rPr lang="en-US" altLang="ja-JP" dirty="0"/>
              <a:t>(3) conversion coefficients for the AIST/NMIJ X-ray standard field were obtained and test and calibration became possible.</a:t>
            </a:r>
          </a:p>
          <a:p>
            <a:endParaRPr lang="en-US" altLang="ja-JP" dirty="0"/>
          </a:p>
          <a:p>
            <a:r>
              <a:rPr lang="en-US" altLang="ja-JP" dirty="0"/>
              <a:t> For ISO N series fields, the conversion coefficients may differ by 2% or more depending on the x-ray when the tube voltage is 60 kV or less.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 the RQR beam quality, the conversion coefficients in AIST/NMIJ fields were compared those in the fields which have same RQR index but different filter thickness. The conversion factors agreed within 2%.</a:t>
            </a:r>
          </a:p>
          <a:p>
            <a:endParaRPr lang="en-US" dirty="0"/>
          </a:p>
          <a:p>
            <a:r>
              <a:rPr lang="en-US" altLang="ja-JP" dirty="0"/>
              <a:t>Estimation of conversion factor from the effective energy is possible with 2% difference in many cases, but note that large difference may appear such as in RQR10. </a:t>
            </a:r>
          </a:p>
          <a:p>
            <a:endParaRPr lang="en-US" altLang="ja-JP" dirty="0"/>
          </a:p>
          <a:p>
            <a:r>
              <a:rPr lang="en-US" altLang="ja-JP" dirty="0"/>
              <a:t>New ISO 4037 series “X and gamma reference radiation for calibrating </a:t>
            </a:r>
            <a:r>
              <a:rPr lang="en-US" altLang="ja-JP" dirty="0" err="1"/>
              <a:t>dosemeters</a:t>
            </a:r>
            <a:r>
              <a:rPr lang="en-US" altLang="ja-JP" dirty="0"/>
              <a:t> and </a:t>
            </a:r>
            <a:r>
              <a:rPr lang="en-US" altLang="ja-JP" dirty="0" err="1"/>
              <a:t>doserate</a:t>
            </a:r>
            <a:r>
              <a:rPr lang="en-US" altLang="ja-JP" dirty="0"/>
              <a:t> meters and for determining their response as a function of photon energy” is released in this year, and conversion coefficients for H’(3) and Hp(3) are listed in it.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33420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3116500-AD6C-4A46-83D0-37B339BC4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539" y="2434828"/>
            <a:ext cx="7886700" cy="994172"/>
          </a:xfrm>
        </p:spPr>
        <p:txBody>
          <a:bodyPr/>
          <a:lstStyle/>
          <a:p>
            <a:pPr algn="ctr"/>
            <a:r>
              <a:rPr kumimoji="1" lang="en-US" altLang="ja-JP" dirty="0"/>
              <a:t>H(3) for beta-rays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8EDBE22-8550-41E7-B834-0AD89143E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187098"/>
            <a:ext cx="7886700" cy="1302874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4598759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AFAAAD-EB28-4BCF-8FC1-E51B0B11F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75" y="903871"/>
            <a:ext cx="7886700" cy="994172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2060"/>
                </a:solidFill>
                <a:latin typeface="+mn-ea"/>
                <a:ea typeface="+mn-ea"/>
              </a:rPr>
              <a:t>Measurements of </a:t>
            </a:r>
            <a:r>
              <a:rPr kumimoji="1" lang="en-US" altLang="ja-JP" i="1" dirty="0">
                <a:solidFill>
                  <a:srgbClr val="002060"/>
                </a:solidFill>
                <a:latin typeface="+mn-ea"/>
                <a:ea typeface="+mn-ea"/>
              </a:rPr>
              <a:t>D</a:t>
            </a:r>
            <a:r>
              <a:rPr kumimoji="1" lang="en-US" altLang="ja-JP" dirty="0">
                <a:solidFill>
                  <a:srgbClr val="002060"/>
                </a:solidFill>
                <a:latin typeface="+mn-ea"/>
                <a:ea typeface="+mn-ea"/>
              </a:rPr>
              <a:t>(0.07)</a:t>
            </a:r>
            <a:r>
              <a:rPr kumimoji="1" lang="ja-JP" altLang="en-US" i="1" dirty="0">
                <a:solidFill>
                  <a:srgbClr val="002060"/>
                </a:solidFill>
                <a:latin typeface="+mn-ea"/>
                <a:ea typeface="+mn-ea"/>
              </a:rPr>
              <a:t>・</a:t>
            </a:r>
            <a:r>
              <a:rPr kumimoji="1" lang="en-US" altLang="ja-JP" i="1" dirty="0">
                <a:solidFill>
                  <a:srgbClr val="002060"/>
                </a:solidFill>
                <a:latin typeface="+mn-ea"/>
                <a:ea typeface="+mn-ea"/>
              </a:rPr>
              <a:t>D </a:t>
            </a:r>
            <a:r>
              <a:rPr kumimoji="1" lang="en-US" altLang="ja-JP" dirty="0">
                <a:solidFill>
                  <a:srgbClr val="002060"/>
                </a:solidFill>
                <a:latin typeface="+mn-ea"/>
                <a:ea typeface="+mn-ea"/>
              </a:rPr>
              <a:t>(3) using the extrapolation chamber</a:t>
            </a:r>
            <a:endParaRPr kumimoji="1" lang="ja-JP" altLang="en-US" dirty="0"/>
          </a:p>
        </p:txBody>
      </p:sp>
      <p:graphicFrame>
        <p:nvGraphicFramePr>
          <p:cNvPr id="17" name="Group 85">
            <a:extLst>
              <a:ext uri="{FF2B5EF4-FFF2-40B4-BE49-F238E27FC236}">
                <a16:creationId xmlns:a16="http://schemas.microsoft.com/office/drawing/2014/main" id="{8676F3DA-C566-4B45-A813-FE0A10156DD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64048477"/>
              </p:ext>
            </p:extLst>
          </p:nvPr>
        </p:nvGraphicFramePr>
        <p:xfrm>
          <a:off x="5773699" y="4146995"/>
          <a:ext cx="3294460" cy="1508718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5405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39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1453">
                <a:tc>
                  <a:txBody>
                    <a:bodyPr/>
                    <a:lstStyle>
                      <a:lvl1pPr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1pPr>
                      <a:lvl2pPr marL="493713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2pPr>
                      <a:lvl3pPr marL="952500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3pPr>
                      <a:lvl4pPr marL="1368425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4pPr>
                      <a:lvl5pPr marL="1776413" defTabSz="9572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5pPr>
                      <a:lvl6pPr marL="22336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6pPr>
                      <a:lvl7pPr marL="26908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7pPr>
                      <a:lvl8pPr marL="31480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8pPr>
                      <a:lvl9pPr marL="36052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</a:t>
                      </a:r>
                      <a:r>
                        <a:rPr kumimoji="1" lang="en-US" altLang="ja-JP" sz="1200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kumimoji="1" lang="en-US" altLang="ja-JP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</a:t>
                      </a:r>
                      <a:endParaRPr kumimoji="1" lang="en-US" altLang="ja-JP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>
                      <a:lvl1pPr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1pPr>
                      <a:lvl2pPr marL="493713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2pPr>
                      <a:lvl3pPr marL="952500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3pPr>
                      <a:lvl4pPr marL="1368425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4pPr>
                      <a:lvl5pPr marL="1776413" defTabSz="9572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5pPr>
                      <a:lvl6pPr marL="22336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6pPr>
                      <a:lvl7pPr marL="26908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7pPr>
                      <a:lvl8pPr marL="31480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8pPr>
                      <a:lvl9pPr marL="36052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W</a:t>
                      </a:r>
                      <a:r>
                        <a:rPr kumimoji="1" lang="ja-JP" altLang="en-US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value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453">
                <a:tc>
                  <a:txBody>
                    <a:bodyPr/>
                    <a:lstStyle>
                      <a:lvl1pPr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1pPr>
                      <a:lvl2pPr marL="493713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2pPr>
                      <a:lvl3pPr marL="952500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3pPr>
                      <a:lvl4pPr marL="1368425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4pPr>
                      <a:lvl5pPr marL="1776413" defTabSz="9572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5pPr>
                      <a:lvl6pPr marL="22336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6pPr>
                      <a:lvl7pPr marL="26908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7pPr>
                      <a:lvl8pPr marL="31480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8pPr>
                      <a:lvl9pPr marL="36052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200" i="1" u="none" strike="noStrike" cap="none" normalizeH="0" baseline="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kumimoji="1" lang="en-US" altLang="ja-JP" sz="1200" u="none" strike="noStrike" cap="none" normalizeH="0" baseline="-25000" dirty="0" err="1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t,a</a:t>
                      </a:r>
                      <a:endParaRPr kumimoji="1" lang="en-US" altLang="ja-JP" sz="12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>
                      <a:lvl1pPr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1pPr>
                      <a:lvl2pPr marL="493713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2pPr>
                      <a:lvl3pPr marL="952500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3pPr>
                      <a:lvl4pPr marL="1368425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4pPr>
                      <a:lvl5pPr marL="1776413" defTabSz="9572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5pPr>
                      <a:lvl6pPr marL="22336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6pPr>
                      <a:lvl7pPr marL="26908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7pPr>
                      <a:lvl8pPr marL="31480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8pPr>
                      <a:lvl9pPr marL="36052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The ration of stopping power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453">
                <a:tc>
                  <a:txBody>
                    <a:bodyPr/>
                    <a:lstStyle>
                      <a:lvl1pPr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1pPr>
                      <a:lvl2pPr marL="493713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2pPr>
                      <a:lvl3pPr marL="952500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3pPr>
                      <a:lvl4pPr marL="1368425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4pPr>
                      <a:lvl5pPr marL="1776413" defTabSz="9572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5pPr>
                      <a:lvl6pPr marL="22336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6pPr>
                      <a:lvl7pPr marL="26908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7pPr>
                      <a:lvl8pPr marL="31480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8pPr>
                      <a:lvl9pPr marL="36052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ρ</a:t>
                      </a:r>
                      <a:r>
                        <a:rPr kumimoji="1" lang="en-US" altLang="ja-JP" sz="1200" u="none" strike="noStrike" cap="none" normalizeH="0" baseline="-25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a0</a:t>
                      </a:r>
                      <a:endParaRPr kumimoji="1" lang="en-US" altLang="ja-JP" sz="1200" b="0" i="0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>
                      <a:lvl1pPr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1pPr>
                      <a:lvl2pPr marL="493713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2pPr>
                      <a:lvl3pPr marL="952500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3pPr>
                      <a:lvl4pPr marL="1368425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4pPr>
                      <a:lvl5pPr marL="1776413" defTabSz="9572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5pPr>
                      <a:lvl6pPr marL="22336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6pPr>
                      <a:lvl7pPr marL="26908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7pPr>
                      <a:lvl8pPr marL="31480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8pPr>
                      <a:lvl9pPr marL="36052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Air density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453">
                <a:tc>
                  <a:txBody>
                    <a:bodyPr/>
                    <a:lstStyle>
                      <a:lvl1pPr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1pPr>
                      <a:lvl2pPr marL="493713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2pPr>
                      <a:lvl3pPr marL="952500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3pPr>
                      <a:lvl4pPr marL="1368425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4pPr>
                      <a:lvl5pPr marL="1776413" defTabSz="9572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5pPr>
                      <a:lvl6pPr marL="22336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6pPr>
                      <a:lvl7pPr marL="26908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7pPr>
                      <a:lvl8pPr marL="31480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8pPr>
                      <a:lvl9pPr marL="36052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1" lang="en-US" altLang="ja-JP" sz="12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>
                      <a:lvl1pPr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1pPr>
                      <a:lvl2pPr marL="493713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2pPr>
                      <a:lvl3pPr marL="952500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3pPr>
                      <a:lvl4pPr marL="1368425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4pPr>
                      <a:lvl5pPr marL="1776413" defTabSz="9572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5pPr>
                      <a:lvl6pPr marL="22336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6pPr>
                      <a:lvl7pPr marL="26908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7pPr>
                      <a:lvl8pPr marL="31480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8pPr>
                      <a:lvl9pPr marL="36052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Area of collecting electrode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453">
                <a:tc>
                  <a:txBody>
                    <a:bodyPr/>
                    <a:lstStyle>
                      <a:lvl1pPr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1pPr>
                      <a:lvl2pPr marL="493713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2pPr>
                      <a:lvl3pPr marL="952500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3pPr>
                      <a:lvl4pPr marL="1368425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4pPr>
                      <a:lvl5pPr marL="1776413" defTabSz="9572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5pPr>
                      <a:lvl6pPr marL="22336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6pPr>
                      <a:lvl7pPr marL="26908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7pPr>
                      <a:lvl8pPr marL="31480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8pPr>
                      <a:lvl9pPr marL="36052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κ</a:t>
                      </a:r>
                      <a:endParaRPr kumimoji="1" lang="en-US" altLang="ja-JP" sz="12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>
                      <a:lvl1pPr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1pPr>
                      <a:lvl2pPr marL="493713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2pPr>
                      <a:lvl3pPr marL="952500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3pPr>
                      <a:lvl4pPr marL="1368425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4pPr>
                      <a:lvl5pPr marL="1776413" defTabSz="9572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5pPr>
                      <a:lvl6pPr marL="22336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6pPr>
                      <a:lvl7pPr marL="26908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7pPr>
                      <a:lvl8pPr marL="31480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8pPr>
                      <a:lvl9pPr marL="36052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Correction factors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453">
                <a:tc>
                  <a:txBody>
                    <a:bodyPr/>
                    <a:lstStyle>
                      <a:lvl1pPr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1pPr>
                      <a:lvl2pPr marL="493713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2pPr>
                      <a:lvl3pPr marL="952500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3pPr>
                      <a:lvl4pPr marL="1368425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4pPr>
                      <a:lvl5pPr marL="1776413" defTabSz="9572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5pPr>
                      <a:lvl6pPr marL="22336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6pPr>
                      <a:lvl7pPr marL="26908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7pPr>
                      <a:lvl8pPr marL="31480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8pPr>
                      <a:lvl9pPr marL="36052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200" i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endParaRPr kumimoji="1" lang="en-US" altLang="ja-JP" sz="1200" b="0" i="1" u="none" strike="noStrike" cap="none" normalizeH="0" baseline="-25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ＭＳ Ｐゴシック" panose="020B0600070205080204" pitchFamily="50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34286" marB="34286" horzOverflow="overflow"/>
                </a:tc>
                <a:tc>
                  <a:txBody>
                    <a:bodyPr/>
                    <a:lstStyle>
                      <a:lvl1pPr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7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1pPr>
                      <a:lvl2pPr marL="493713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3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2pPr>
                      <a:lvl3pPr marL="952500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20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3pPr>
                      <a:lvl4pPr marL="1368425" defTabSz="957263">
                        <a:spcBef>
                          <a:spcPct val="20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4pPr>
                      <a:lvl5pPr marL="1776413" defTabSz="957263">
                        <a:spcBef>
                          <a:spcPct val="25000"/>
                        </a:spcBef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5pPr>
                      <a:lvl6pPr marL="22336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6pPr>
                      <a:lvl7pPr marL="26908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7pPr>
                      <a:lvl8pPr marL="31480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8pPr>
                      <a:lvl9pPr marL="3605213" defTabSz="957263" fontAlgn="base">
                        <a:spcBef>
                          <a:spcPct val="25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Font typeface="Wingdings" panose="05000000000000000000" pitchFamily="2" charset="2"/>
                        <a:defRPr kumimoji="1" sz="1900">
                          <a:solidFill>
                            <a:schemeClr val="tx1"/>
                          </a:solidFill>
                          <a:latin typeface="Verdana" panose="020B0604030504040204" pitchFamily="34" charset="0"/>
                          <a:ea typeface="ＭＳ Ｐゴシック" panose="020B0600070205080204" pitchFamily="50" charset="-128"/>
                        </a:defRPr>
                      </a:lvl9pPr>
                    </a:lstStyle>
                    <a:p>
                      <a:pPr marL="0" marR="0" lvl="0" indent="0" algn="l" defTabSz="95726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</a:pPr>
                      <a:r>
                        <a:rPr kumimoji="1" lang="en-US" altLang="ja-JP" sz="12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Correction factors</a:t>
                      </a:r>
                      <a:endParaRPr kumimoji="1" lang="ja-JP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Verdana" panose="020B0604030504040204" pitchFamily="34" charset="0"/>
                        <a:ea typeface="ＭＳ Ｐゴシック" panose="020B0600070205080204" pitchFamily="50" charset="-128"/>
                      </a:endParaRPr>
                    </a:p>
                  </a:txBody>
                  <a:tcPr marL="68580" marR="68580" marT="34286" marB="34286"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aphicFrame>
        <p:nvGraphicFramePr>
          <p:cNvPr id="10" name="グラフ 9">
            <a:extLst>
              <a:ext uri="{FF2B5EF4-FFF2-40B4-BE49-F238E27FC236}">
                <a16:creationId xmlns:a16="http://schemas.microsoft.com/office/drawing/2014/main" id="{8812E8C3-084A-4B8D-B367-3E8034013B7B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244218" y="1881870"/>
          <a:ext cx="3401699" cy="2542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表 10">
            <a:extLst>
              <a:ext uri="{FF2B5EF4-FFF2-40B4-BE49-F238E27FC236}">
                <a16:creationId xmlns:a16="http://schemas.microsoft.com/office/drawing/2014/main" id="{E07264E4-844B-4FD5-9773-316D681358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44218" y="4693089"/>
          <a:ext cx="4533897" cy="12660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7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6324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60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5232">
                <a:tc>
                  <a:txBody>
                    <a:bodyPr/>
                    <a:lstStyle/>
                    <a:p>
                      <a:endParaRPr kumimoji="1" lang="ja-JP" altLang="en-US" sz="1200" dirty="0"/>
                    </a:p>
                  </a:txBody>
                  <a:tcPr marL="68584" marR="68584" marT="34305" marB="3430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rgbClr val="FF0000"/>
                          </a:solidFill>
                        </a:rPr>
                        <a:t>70 </a:t>
                      </a:r>
                      <a:r>
                        <a:rPr kumimoji="1" lang="en-US" altLang="ja-JP" sz="1200" dirty="0" err="1">
                          <a:solidFill>
                            <a:srgbClr val="FF0000"/>
                          </a:solidFill>
                        </a:rPr>
                        <a:t>μm</a:t>
                      </a:r>
                      <a:endParaRPr kumimoji="1" lang="ja-JP" alt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 marL="68584" marR="68584" marT="34305" marB="3430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200" dirty="0">
                          <a:solidFill>
                            <a:srgbClr val="00B0F0"/>
                          </a:solidFill>
                        </a:rPr>
                        <a:t>3 mm</a:t>
                      </a:r>
                      <a:endParaRPr kumimoji="1" lang="ja-JP" altLang="en-US" sz="1200" dirty="0">
                        <a:solidFill>
                          <a:srgbClr val="00B0F0"/>
                        </a:solidFill>
                      </a:endParaRPr>
                    </a:p>
                  </a:txBody>
                  <a:tcPr marL="68584" marR="68584" marT="34305" marB="34305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5867"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</a:t>
                      </a:r>
                      <a:endParaRPr kumimoji="1" lang="ja-JP" altLang="en-US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34305" marB="343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(2.3 ± 3.2)×10</a:t>
                      </a:r>
                      <a:r>
                        <a:rPr kumimoji="1" lang="en-US" altLang="ja-JP" sz="1200" baseline="30000" dirty="0"/>
                        <a:t>-16</a:t>
                      </a:r>
                      <a:endParaRPr kumimoji="1" lang="ja-JP" altLang="en-US" sz="1200" baseline="30000" dirty="0"/>
                    </a:p>
                  </a:txBody>
                  <a:tcPr marL="68584" marR="68584" marT="34305" marB="343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1200" dirty="0"/>
                        <a:t>(-1.16 ± 0.34)×10</a:t>
                      </a:r>
                      <a:r>
                        <a:rPr kumimoji="1" lang="en-US" altLang="ja-JP" sz="1200" baseline="30000" dirty="0"/>
                        <a:t>-16</a:t>
                      </a:r>
                      <a:endParaRPr kumimoji="1" lang="ja-JP" altLang="en-US" sz="1200" baseline="30000" dirty="0"/>
                    </a:p>
                  </a:txBody>
                  <a:tcPr marL="68584" marR="68584" marT="34305" marB="34305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3384"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</a:t>
                      </a:r>
                      <a:endParaRPr kumimoji="1" lang="ja-JP" altLang="en-US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34305" marB="343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(2.5687 ± 0.0097)×10</a:t>
                      </a:r>
                      <a:r>
                        <a:rPr kumimoji="1" lang="en-US" altLang="ja-JP" sz="1200" baseline="30000" dirty="0"/>
                        <a:t>-13</a:t>
                      </a:r>
                      <a:endParaRPr kumimoji="1" lang="ja-JP" altLang="en-US" sz="1200" baseline="30000" dirty="0"/>
                    </a:p>
                  </a:txBody>
                  <a:tcPr marL="68584" marR="68584" marT="34305" marB="343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(1.1065 ± 0.0105)×10</a:t>
                      </a:r>
                      <a:r>
                        <a:rPr kumimoji="1" lang="en-US" altLang="ja-JP" sz="1200" baseline="30000" dirty="0"/>
                        <a:t>-13</a:t>
                      </a:r>
                      <a:endParaRPr kumimoji="1" lang="ja-JP" altLang="en-US" sz="1200" baseline="30000" dirty="0"/>
                    </a:p>
                  </a:txBody>
                  <a:tcPr marL="68584" marR="68584" marT="34305" marB="343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1609">
                <a:tc>
                  <a:txBody>
                    <a:bodyPr/>
                    <a:lstStyle/>
                    <a:p>
                      <a:r>
                        <a:rPr kumimoji="1" lang="en-US" altLang="ja-JP" sz="12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kumimoji="1" lang="ja-JP" altLang="en-US" sz="12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4" marR="68584" marT="34305" marB="343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(6.22± 6.6)×10</a:t>
                      </a:r>
                      <a:r>
                        <a:rPr kumimoji="1" lang="en-US" altLang="ja-JP" sz="1200" baseline="30000" dirty="0"/>
                        <a:t>-15</a:t>
                      </a:r>
                      <a:endParaRPr kumimoji="1" lang="ja-JP" altLang="en-US" sz="1200" baseline="30000" dirty="0"/>
                    </a:p>
                  </a:txBody>
                  <a:tcPr marL="68584" marR="68584" marT="34305" marB="343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6012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200" dirty="0"/>
                        <a:t>(1.883± 0.071)×10</a:t>
                      </a:r>
                      <a:r>
                        <a:rPr kumimoji="1" lang="en-US" altLang="ja-JP" sz="1200" baseline="30000" dirty="0"/>
                        <a:t>-14</a:t>
                      </a:r>
                      <a:endParaRPr kumimoji="1" lang="ja-JP" altLang="en-US" sz="1200" baseline="30000" dirty="0"/>
                    </a:p>
                  </a:txBody>
                  <a:tcPr marL="68584" marR="68584" marT="34305" marB="34305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正方形/長方形 3">
            <a:extLst>
              <a:ext uri="{FF2B5EF4-FFF2-40B4-BE49-F238E27FC236}">
                <a16:creationId xmlns:a16="http://schemas.microsoft.com/office/drawing/2014/main" id="{E64E464C-DAC0-4A91-8103-4D1E927B14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3624" y="2361684"/>
            <a:ext cx="77938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1800" dirty="0">
                <a:solidFill>
                  <a:srgbClr val="FF0000"/>
                </a:solidFill>
              </a:rPr>
              <a:t>70 </a:t>
            </a:r>
            <a:r>
              <a:rPr lang="en-US" altLang="ja-JP" sz="1800" dirty="0" err="1">
                <a:solidFill>
                  <a:srgbClr val="FF0000"/>
                </a:solidFill>
              </a:rPr>
              <a:t>μm</a:t>
            </a:r>
            <a:endParaRPr lang="ja-JP" altLang="en-US" sz="1800" dirty="0">
              <a:solidFill>
                <a:srgbClr val="FF0000"/>
              </a:solidFill>
            </a:endParaRPr>
          </a:p>
        </p:txBody>
      </p:sp>
      <p:sp>
        <p:nvSpPr>
          <p:cNvPr id="13" name="正方形/長方形 4">
            <a:extLst>
              <a:ext uri="{FF2B5EF4-FFF2-40B4-BE49-F238E27FC236}">
                <a16:creationId xmlns:a16="http://schemas.microsoft.com/office/drawing/2014/main" id="{1697BE5D-6CF6-4FBF-A14E-94D16C27D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6316" y="3330628"/>
            <a:ext cx="71686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 algn="ctr"/>
            <a:r>
              <a:rPr lang="en-US" altLang="ja-JP" sz="1800" dirty="0">
                <a:solidFill>
                  <a:srgbClr val="0070C0"/>
                </a:solidFill>
              </a:rPr>
              <a:t>3 mm</a:t>
            </a:r>
            <a:endParaRPr lang="ja-JP" altLang="en-US" sz="1800" dirty="0">
              <a:solidFill>
                <a:srgbClr val="0070C0"/>
              </a:solidFill>
            </a:endParaRPr>
          </a:p>
        </p:txBody>
      </p:sp>
      <p:graphicFrame>
        <p:nvGraphicFramePr>
          <p:cNvPr id="15" name="Object 42">
            <a:extLst>
              <a:ext uri="{FF2B5EF4-FFF2-40B4-BE49-F238E27FC236}">
                <a16:creationId xmlns:a16="http://schemas.microsoft.com/office/drawing/2014/main" id="{254CC762-A92D-4150-943D-7C78B24CF5B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6412931" y="3552254"/>
          <a:ext cx="2401491" cy="5595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数式" r:id="rId4" imgW="2108200" imgH="469900" progId="Equation.3">
                  <p:embed/>
                </p:oleObj>
              </mc:Choice>
              <mc:Fallback>
                <p:oleObj name="数式" r:id="rId4" imgW="2108200" imgH="469900" progId="Equation.3">
                  <p:embed/>
                  <p:pic>
                    <p:nvPicPr>
                      <p:cNvPr id="15" name="Object 42">
                        <a:extLst>
                          <a:ext uri="{FF2B5EF4-FFF2-40B4-BE49-F238E27FC236}">
                            <a16:creationId xmlns:a16="http://schemas.microsoft.com/office/drawing/2014/main" id="{254CC762-A92D-4150-943D-7C78B24CF5B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12931" y="3552254"/>
                        <a:ext cx="2401491" cy="5595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069FEF82-513C-49A8-A047-75BAF4CCCA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66383" y="3567862"/>
            <a:ext cx="281359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103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9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77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65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65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65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</a:rPr>
              <a:t>Estimation of absorbed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1800" b="1" dirty="0">
                <a:latin typeface="Arial" panose="020B0604020202020204" pitchFamily="34" charset="0"/>
              </a:rPr>
              <a:t>dose to tissue 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036A5C7-F036-4346-9600-7B8BAB61EC1E}"/>
              </a:ext>
            </a:extLst>
          </p:cNvPr>
          <p:cNvSpPr/>
          <p:nvPr/>
        </p:nvSpPr>
        <p:spPr>
          <a:xfrm>
            <a:off x="785335" y="4325534"/>
            <a:ext cx="31827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FontTx/>
              <a:buNone/>
            </a:pPr>
            <a:r>
              <a:rPr lang="ja-JP" altLang="en-US" sz="1200" dirty="0"/>
              <a:t>曲線は </a:t>
            </a:r>
            <a:r>
              <a:rPr lang="en-US" altLang="ja-JP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altLang="ja-JP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ja-JP" sz="1200" b="1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ja-JP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bx </a:t>
            </a:r>
            <a:r>
              <a:rPr lang="en-US" altLang="ja-JP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altLang="ja-JP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ja-JP" altLang="en-US" sz="1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ja-JP" altLang="en-US" sz="1200" dirty="0">
                <a:cs typeface="Times New Roman" panose="02020603050405020304" pitchFamily="18" charset="0"/>
              </a:rPr>
              <a:t>によるフィット結果</a:t>
            </a:r>
            <a:endParaRPr lang="en-US" altLang="ja-JP" b="1" dirty="0"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図 20">
            <a:extLst>
              <a:ext uri="{FF2B5EF4-FFF2-40B4-BE49-F238E27FC236}">
                <a16:creationId xmlns:a16="http://schemas.microsoft.com/office/drawing/2014/main" id="{1CF2C24A-FB3D-4EE4-8BEE-9AE68B91C05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70" y="1614546"/>
            <a:ext cx="2518116" cy="18888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3443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604B3C8-987C-4BD3-BA8D-E4ECCAC957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35895"/>
            <a:ext cx="8229600" cy="1143000"/>
          </a:xfrm>
        </p:spPr>
        <p:txBody>
          <a:bodyPr/>
          <a:lstStyle/>
          <a:p>
            <a:r>
              <a:rPr kumimoji="1" lang="en-US" altLang="ja-JP" sz="4000" dirty="0"/>
              <a:t>Necessity of conversion factors for beta-rays</a:t>
            </a:r>
            <a:endParaRPr kumimoji="1"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9636538-26FD-4CCF-96DF-E0FEF797A4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/>
              <a:t>The measurement condition using an extrapolation chamber is for the absorbed dose of slab phantom.</a:t>
            </a:r>
          </a:p>
          <a:p>
            <a:pPr marL="0" indent="0">
              <a:buNone/>
            </a:pPr>
            <a:r>
              <a:rPr kumimoji="1" lang="en-US" altLang="ja-JP" dirty="0"/>
              <a:t>           </a:t>
            </a:r>
            <a:r>
              <a:rPr kumimoji="1" lang="en-US" altLang="ja-JP" sz="2800" dirty="0"/>
              <a:t>Need the conversion factors from Hp(3, 0 </a:t>
            </a:r>
            <a:r>
              <a:rPr kumimoji="1" lang="en-US" altLang="ja-JP" sz="2800" dirty="0" err="1"/>
              <a:t>degree:ICRU</a:t>
            </a:r>
            <a:r>
              <a:rPr kumimoji="1" lang="en-US" altLang="ja-JP" sz="2800" dirty="0"/>
              <a:t> slab) to H’(3, a:ICRU sphere) and Hp(3,a:ICRU cylinder)</a:t>
            </a:r>
          </a:p>
          <a:p>
            <a:pPr marL="0" indent="0">
              <a:buNone/>
            </a:pPr>
            <a:endParaRPr kumimoji="1" lang="en-US" altLang="ja-JP" dirty="0"/>
          </a:p>
          <a:p>
            <a:r>
              <a:rPr kumimoji="1" lang="en-US" altLang="ja-JP" sz="2800" dirty="0"/>
              <a:t>These conversion factors are estimated by EGS5.</a:t>
            </a:r>
            <a:endParaRPr kumimoji="1" lang="ja-JP" altLang="en-US" sz="2800" dirty="0"/>
          </a:p>
        </p:txBody>
      </p:sp>
      <p:sp>
        <p:nvSpPr>
          <p:cNvPr id="4" name="矢印: 右 3">
            <a:extLst>
              <a:ext uri="{FF2B5EF4-FFF2-40B4-BE49-F238E27FC236}">
                <a16:creationId xmlns:a16="http://schemas.microsoft.com/office/drawing/2014/main" id="{8E692709-9D1E-4446-A442-2D34D369C12F}"/>
              </a:ext>
            </a:extLst>
          </p:cNvPr>
          <p:cNvSpPr/>
          <p:nvPr/>
        </p:nvSpPr>
        <p:spPr>
          <a:xfrm>
            <a:off x="989278" y="3148070"/>
            <a:ext cx="322244" cy="280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23516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14B9AA6-54CF-473E-B52E-123FBABC7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ja-JP" sz="3000" dirty="0"/>
              <a:t>Difference of phantoms(Slab, Sphere, Cylinder)</a:t>
            </a:r>
            <a:endParaRPr lang="ja-JP" altLang="en-US" sz="3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A835B68-0889-4C0A-BA5C-1B854B5A3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504603"/>
            <a:ext cx="7708362" cy="1107741"/>
          </a:xfrm>
        </p:spPr>
        <p:txBody>
          <a:bodyPr/>
          <a:lstStyle/>
          <a:p>
            <a:r>
              <a:rPr kumimoji="1" lang="en-US" altLang="ja-JP" dirty="0"/>
              <a:t>There are no large differences for absorbed dose to tissue at 0 degree for different phantoms.</a:t>
            </a:r>
          </a:p>
          <a:p>
            <a:pPr marL="0" indent="0">
              <a:buNone/>
            </a:pPr>
            <a:endParaRPr kumimoji="1" lang="ja-JP" altLang="en-US" dirty="0"/>
          </a:p>
        </p:txBody>
      </p:sp>
      <p:grpSp>
        <p:nvGrpSpPr>
          <p:cNvPr id="4" name="グループ化 3">
            <a:extLst>
              <a:ext uri="{FF2B5EF4-FFF2-40B4-BE49-F238E27FC236}">
                <a16:creationId xmlns:a16="http://schemas.microsoft.com/office/drawing/2014/main" id="{C0F6BE4F-4A35-4E93-894F-89FA9B773644}"/>
              </a:ext>
            </a:extLst>
          </p:cNvPr>
          <p:cNvGrpSpPr/>
          <p:nvPr/>
        </p:nvGrpSpPr>
        <p:grpSpPr>
          <a:xfrm>
            <a:off x="264357" y="2226469"/>
            <a:ext cx="4207544" cy="1954871"/>
            <a:chOff x="6268533" y="1770239"/>
            <a:chExt cx="5610058" cy="2606495"/>
          </a:xfrm>
        </p:grpSpPr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81A71D0-4821-4652-9D51-CFA9315C97C4}"/>
                </a:ext>
              </a:extLst>
            </p:cNvPr>
            <p:cNvSpPr txBox="1"/>
            <p:nvPr/>
          </p:nvSpPr>
          <p:spPr>
            <a:xfrm rot="16200000">
              <a:off x="5551671" y="2661394"/>
              <a:ext cx="1926168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i="1" dirty="0"/>
                <a:t>h</a:t>
              </a:r>
              <a:r>
                <a:rPr kumimoji="1" lang="en-US" altLang="ja-JP" dirty="0"/>
                <a:t> </a:t>
              </a:r>
              <a:r>
                <a:rPr lang="en-US" altLang="ja-JP" dirty="0"/>
                <a:t>(</a:t>
              </a:r>
              <a:r>
                <a:rPr kumimoji="1" lang="en-US" altLang="ja-JP" dirty="0" err="1"/>
                <a:t>Sv</a:t>
              </a:r>
              <a:r>
                <a:rPr kumimoji="1" lang="en-US" altLang="ja-JP" dirty="0"/>
                <a:t>/</a:t>
              </a:r>
              <a:r>
                <a:rPr kumimoji="1" lang="ja-JP" altLang="en-US" dirty="0"/>
                <a:t>ｃｍ</a:t>
              </a:r>
              <a:r>
                <a:rPr kumimoji="1" lang="en-US" altLang="ja-JP" dirty="0"/>
                <a:t>-</a:t>
              </a:r>
              <a:r>
                <a:rPr kumimoji="1" lang="ja-JP" altLang="en-US" dirty="0"/>
                <a:t>２</a:t>
              </a:r>
              <a:r>
                <a:rPr kumimoji="1" lang="en-US" altLang="ja-JP" dirty="0"/>
                <a:t>)</a:t>
              </a:r>
              <a:endParaRPr kumimoji="1" lang="ja-JP" altLang="en-US" dirty="0"/>
            </a:p>
          </p:txBody>
        </p:sp>
        <p:grpSp>
          <p:nvGrpSpPr>
            <p:cNvPr id="6" name="グループ化 5">
              <a:extLst>
                <a:ext uri="{FF2B5EF4-FFF2-40B4-BE49-F238E27FC236}">
                  <a16:creationId xmlns:a16="http://schemas.microsoft.com/office/drawing/2014/main" id="{134F2F0A-4D43-4215-8989-8AAC22F0C080}"/>
                </a:ext>
              </a:extLst>
            </p:cNvPr>
            <p:cNvGrpSpPr/>
            <p:nvPr/>
          </p:nvGrpSpPr>
          <p:grpSpPr>
            <a:xfrm>
              <a:off x="10751334" y="2060958"/>
              <a:ext cx="837000" cy="918000"/>
              <a:chOff x="10476111" y="34657331"/>
              <a:chExt cx="2919270" cy="3137869"/>
            </a:xfrm>
          </p:grpSpPr>
          <p:sp>
            <p:nvSpPr>
              <p:cNvPr id="29" name="円/楕円 67">
                <a:extLst>
                  <a:ext uri="{FF2B5EF4-FFF2-40B4-BE49-F238E27FC236}">
                    <a16:creationId xmlns:a16="http://schemas.microsoft.com/office/drawing/2014/main" id="{B9011F91-49DA-4067-A593-6577D15C4D31}"/>
                  </a:ext>
                </a:extLst>
              </p:cNvPr>
              <p:cNvSpPr/>
              <p:nvPr/>
            </p:nvSpPr>
            <p:spPr>
              <a:xfrm>
                <a:off x="10971526" y="35437837"/>
                <a:ext cx="1717191" cy="1775438"/>
              </a:xfrm>
              <a:prstGeom prst="ellipse">
                <a:avLst/>
              </a:prstGeom>
              <a:solidFill>
                <a:srgbClr val="5B9BD5">
                  <a:lumMod val="75000"/>
                </a:srgbClr>
              </a:solidFill>
              <a:ln w="12700" cap="flat" cmpd="sng" algn="ctr">
                <a:solidFill>
                  <a:srgbClr val="5B9BD5">
                    <a:shade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3488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4624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30" name="直線矢印コネクタ 29">
                <a:extLst>
                  <a:ext uri="{FF2B5EF4-FFF2-40B4-BE49-F238E27FC236}">
                    <a16:creationId xmlns:a16="http://schemas.microsoft.com/office/drawing/2014/main" id="{2492861E-9885-475A-95D8-7CF8D9E24F1F}"/>
                  </a:ext>
                </a:extLst>
              </p:cNvPr>
              <p:cNvCxnSpPr/>
              <p:nvPr/>
            </p:nvCxnSpPr>
            <p:spPr>
              <a:xfrm flipH="1">
                <a:off x="10625286" y="35386706"/>
                <a:ext cx="2770095" cy="1771444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arrow"/>
                <a:tailEnd type="none"/>
              </a:ln>
              <a:effectLst/>
            </p:spPr>
          </p:cxnSp>
          <p:cxnSp>
            <p:nvCxnSpPr>
              <p:cNvPr id="31" name="直線矢印コネクタ 30">
                <a:extLst>
                  <a:ext uri="{FF2B5EF4-FFF2-40B4-BE49-F238E27FC236}">
                    <a16:creationId xmlns:a16="http://schemas.microsoft.com/office/drawing/2014/main" id="{7E62A7D7-7DA0-4908-AE16-8D6964E837BA}"/>
                  </a:ext>
                </a:extLst>
              </p:cNvPr>
              <p:cNvCxnSpPr/>
              <p:nvPr/>
            </p:nvCxnSpPr>
            <p:spPr>
              <a:xfrm flipV="1">
                <a:off x="11817928" y="34657331"/>
                <a:ext cx="0" cy="856916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/>
              </a:ln>
              <a:effectLst/>
            </p:spPr>
          </p:cxnSp>
          <p:cxnSp>
            <p:nvCxnSpPr>
              <p:cNvPr id="32" name="直線矢印コネクタ 31">
                <a:extLst>
                  <a:ext uri="{FF2B5EF4-FFF2-40B4-BE49-F238E27FC236}">
                    <a16:creationId xmlns:a16="http://schemas.microsoft.com/office/drawing/2014/main" id="{178B5E7A-1638-46FB-B5E5-E03E06A4C9B6}"/>
                  </a:ext>
                </a:extLst>
              </p:cNvPr>
              <p:cNvCxnSpPr/>
              <p:nvPr/>
            </p:nvCxnSpPr>
            <p:spPr>
              <a:xfrm flipV="1">
                <a:off x="11817928" y="35514248"/>
                <a:ext cx="0" cy="1699027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miter lim="800000"/>
                <a:tailEnd type="none"/>
              </a:ln>
              <a:effectLst/>
            </p:spPr>
          </p:cxnSp>
          <p:cxnSp>
            <p:nvCxnSpPr>
              <p:cNvPr id="33" name="直線矢印コネクタ 32">
                <a:extLst>
                  <a:ext uri="{FF2B5EF4-FFF2-40B4-BE49-F238E27FC236}">
                    <a16:creationId xmlns:a16="http://schemas.microsoft.com/office/drawing/2014/main" id="{D5391A37-5679-4A06-AE1D-283408C98D8C}"/>
                  </a:ext>
                </a:extLst>
              </p:cNvPr>
              <p:cNvCxnSpPr/>
              <p:nvPr/>
            </p:nvCxnSpPr>
            <p:spPr>
              <a:xfrm flipV="1">
                <a:off x="11817928" y="37218276"/>
                <a:ext cx="0" cy="576924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none"/>
              </a:ln>
              <a:effectLst/>
            </p:spPr>
          </p:cxnSp>
          <p:cxnSp>
            <p:nvCxnSpPr>
              <p:cNvPr id="34" name="直線矢印コネクタ 33">
                <a:extLst>
                  <a:ext uri="{FF2B5EF4-FFF2-40B4-BE49-F238E27FC236}">
                    <a16:creationId xmlns:a16="http://schemas.microsoft.com/office/drawing/2014/main" id="{E7E7BFD0-452A-45A9-8929-26947B46BD1F}"/>
                  </a:ext>
                </a:extLst>
              </p:cNvPr>
              <p:cNvCxnSpPr/>
              <p:nvPr/>
            </p:nvCxnSpPr>
            <p:spPr>
              <a:xfrm flipH="1" flipV="1">
                <a:off x="11165646" y="36131505"/>
                <a:ext cx="655044" cy="232257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dash"/>
                <a:miter lim="800000"/>
                <a:tailEnd type="none"/>
              </a:ln>
              <a:effectLst/>
            </p:spPr>
          </p:cxnSp>
          <p:cxnSp>
            <p:nvCxnSpPr>
              <p:cNvPr id="35" name="直線矢印コネクタ 34">
                <a:extLst>
                  <a:ext uri="{FF2B5EF4-FFF2-40B4-BE49-F238E27FC236}">
                    <a16:creationId xmlns:a16="http://schemas.microsoft.com/office/drawing/2014/main" id="{A7B1F9D8-CB80-405A-93C5-3F2367EFCC09}"/>
                  </a:ext>
                </a:extLst>
              </p:cNvPr>
              <p:cNvCxnSpPr>
                <a:stCxn id="48" idx="0"/>
              </p:cNvCxnSpPr>
              <p:nvPr/>
            </p:nvCxnSpPr>
            <p:spPr>
              <a:xfrm flipV="1">
                <a:off x="11310050" y="35461717"/>
                <a:ext cx="508766" cy="3433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36" name="直線矢印コネクタ 35">
                <a:extLst>
                  <a:ext uri="{FF2B5EF4-FFF2-40B4-BE49-F238E27FC236}">
                    <a16:creationId xmlns:a16="http://schemas.microsoft.com/office/drawing/2014/main" id="{6723A55A-2FDD-4B48-A0CD-E194A470525C}"/>
                  </a:ext>
                </a:extLst>
              </p:cNvPr>
              <p:cNvCxnSpPr/>
              <p:nvPr/>
            </p:nvCxnSpPr>
            <p:spPr>
              <a:xfrm flipV="1">
                <a:off x="12164170" y="36244879"/>
                <a:ext cx="508766" cy="3433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37" name="直線矢印コネクタ 36">
                <a:extLst>
                  <a:ext uri="{FF2B5EF4-FFF2-40B4-BE49-F238E27FC236}">
                    <a16:creationId xmlns:a16="http://schemas.microsoft.com/office/drawing/2014/main" id="{2E0EA63F-E0FE-454A-9744-DE9CB8A3EB88}"/>
                  </a:ext>
                </a:extLst>
              </p:cNvPr>
              <p:cNvCxnSpPr/>
              <p:nvPr/>
            </p:nvCxnSpPr>
            <p:spPr>
              <a:xfrm flipV="1">
                <a:off x="12133711" y="37037614"/>
                <a:ext cx="508766" cy="3433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38" name="直線矢印コネクタ 37">
                <a:extLst>
                  <a:ext uri="{FF2B5EF4-FFF2-40B4-BE49-F238E27FC236}">
                    <a16:creationId xmlns:a16="http://schemas.microsoft.com/office/drawing/2014/main" id="{96EDAC5B-7D51-4A89-BF64-FAA602A9841B}"/>
                  </a:ext>
                </a:extLst>
              </p:cNvPr>
              <p:cNvCxnSpPr/>
              <p:nvPr/>
            </p:nvCxnSpPr>
            <p:spPr>
              <a:xfrm flipV="1">
                <a:off x="12107794" y="35461547"/>
                <a:ext cx="508766" cy="3433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39" name="直線矢印コネクタ 38">
                <a:extLst>
                  <a:ext uri="{FF2B5EF4-FFF2-40B4-BE49-F238E27FC236}">
                    <a16:creationId xmlns:a16="http://schemas.microsoft.com/office/drawing/2014/main" id="{CC984FEC-8A1D-48CD-A164-6062B39EB971}"/>
                  </a:ext>
                </a:extLst>
              </p:cNvPr>
              <p:cNvCxnSpPr/>
              <p:nvPr/>
            </p:nvCxnSpPr>
            <p:spPr>
              <a:xfrm flipV="1">
                <a:off x="10476111" y="35443121"/>
                <a:ext cx="508766" cy="3433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40" name="直線矢印コネクタ 39">
                <a:extLst>
                  <a:ext uri="{FF2B5EF4-FFF2-40B4-BE49-F238E27FC236}">
                    <a16:creationId xmlns:a16="http://schemas.microsoft.com/office/drawing/2014/main" id="{375E3D14-E09D-41F5-9B22-9CD30C6E5FE5}"/>
                  </a:ext>
                </a:extLst>
              </p:cNvPr>
              <p:cNvCxnSpPr/>
              <p:nvPr/>
            </p:nvCxnSpPr>
            <p:spPr>
              <a:xfrm flipV="1">
                <a:off x="10785859" y="35448405"/>
                <a:ext cx="508766" cy="3433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41" name="直線矢印コネクタ 40">
                <a:extLst>
                  <a:ext uri="{FF2B5EF4-FFF2-40B4-BE49-F238E27FC236}">
                    <a16:creationId xmlns:a16="http://schemas.microsoft.com/office/drawing/2014/main" id="{146E62BA-0FEF-4857-8629-C6BCC689ACB8}"/>
                  </a:ext>
                </a:extLst>
              </p:cNvPr>
              <p:cNvCxnSpPr/>
              <p:nvPr/>
            </p:nvCxnSpPr>
            <p:spPr>
              <a:xfrm flipV="1">
                <a:off x="11070008" y="35453324"/>
                <a:ext cx="508766" cy="3433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42" name="直線矢印コネクタ 41">
                <a:extLst>
                  <a:ext uri="{FF2B5EF4-FFF2-40B4-BE49-F238E27FC236}">
                    <a16:creationId xmlns:a16="http://schemas.microsoft.com/office/drawing/2014/main" id="{EDCCAD3D-8268-4949-8068-8BFC13E5C1B1}"/>
                  </a:ext>
                </a:extLst>
              </p:cNvPr>
              <p:cNvCxnSpPr/>
              <p:nvPr/>
            </p:nvCxnSpPr>
            <p:spPr>
              <a:xfrm flipV="1">
                <a:off x="11593962" y="35453324"/>
                <a:ext cx="508766" cy="3433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43" name="直線矢印コネクタ 42">
                <a:extLst>
                  <a:ext uri="{FF2B5EF4-FFF2-40B4-BE49-F238E27FC236}">
                    <a16:creationId xmlns:a16="http://schemas.microsoft.com/office/drawing/2014/main" id="{51E59004-9A69-4255-AD5E-38C12FFE2F46}"/>
                  </a:ext>
                </a:extLst>
              </p:cNvPr>
              <p:cNvCxnSpPr/>
              <p:nvPr/>
            </p:nvCxnSpPr>
            <p:spPr>
              <a:xfrm flipV="1">
                <a:off x="11858734" y="35453324"/>
                <a:ext cx="508766" cy="3433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44" name="直線矢印コネクタ 43">
                <a:extLst>
                  <a:ext uri="{FF2B5EF4-FFF2-40B4-BE49-F238E27FC236}">
                    <a16:creationId xmlns:a16="http://schemas.microsoft.com/office/drawing/2014/main" id="{51EF3E90-46CB-4D83-A08D-A1B10AF9C44F}"/>
                  </a:ext>
                </a:extLst>
              </p:cNvPr>
              <p:cNvCxnSpPr/>
              <p:nvPr/>
            </p:nvCxnSpPr>
            <p:spPr>
              <a:xfrm flipV="1">
                <a:off x="12157491" y="35665919"/>
                <a:ext cx="508766" cy="3433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45" name="直線矢印コネクタ 44">
                <a:extLst>
                  <a:ext uri="{FF2B5EF4-FFF2-40B4-BE49-F238E27FC236}">
                    <a16:creationId xmlns:a16="http://schemas.microsoft.com/office/drawing/2014/main" id="{124D613F-4A3F-4D79-BFC4-65E2F5CD3F06}"/>
                  </a:ext>
                </a:extLst>
              </p:cNvPr>
              <p:cNvCxnSpPr/>
              <p:nvPr/>
            </p:nvCxnSpPr>
            <p:spPr>
              <a:xfrm flipV="1">
                <a:off x="12165482" y="36004826"/>
                <a:ext cx="508766" cy="3433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46" name="直線矢印コネクタ 45">
                <a:extLst>
                  <a:ext uri="{FF2B5EF4-FFF2-40B4-BE49-F238E27FC236}">
                    <a16:creationId xmlns:a16="http://schemas.microsoft.com/office/drawing/2014/main" id="{BD02364C-2472-4D76-8B22-A611D774F1B4}"/>
                  </a:ext>
                </a:extLst>
              </p:cNvPr>
              <p:cNvCxnSpPr/>
              <p:nvPr/>
            </p:nvCxnSpPr>
            <p:spPr>
              <a:xfrm flipV="1">
                <a:off x="12156831" y="36520466"/>
                <a:ext cx="508766" cy="3433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47" name="直線矢印コネクタ 46">
                <a:extLst>
                  <a:ext uri="{FF2B5EF4-FFF2-40B4-BE49-F238E27FC236}">
                    <a16:creationId xmlns:a16="http://schemas.microsoft.com/office/drawing/2014/main" id="{5BA165E2-5201-4D7F-A38E-4C080E92F096}"/>
                  </a:ext>
                </a:extLst>
              </p:cNvPr>
              <p:cNvCxnSpPr/>
              <p:nvPr/>
            </p:nvCxnSpPr>
            <p:spPr>
              <a:xfrm flipV="1">
                <a:off x="12122719" y="36782111"/>
                <a:ext cx="508766" cy="343334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sp>
            <p:nvSpPr>
              <p:cNvPr id="48" name="正方形/長方形 47">
                <a:extLst>
                  <a:ext uri="{FF2B5EF4-FFF2-40B4-BE49-F238E27FC236}">
                    <a16:creationId xmlns:a16="http://schemas.microsoft.com/office/drawing/2014/main" id="{10283A98-EBB5-48D6-9F67-0E35A6EE250F}"/>
                  </a:ext>
                </a:extLst>
              </p:cNvPr>
              <p:cNvSpPr/>
              <p:nvPr/>
            </p:nvSpPr>
            <p:spPr>
              <a:xfrm>
                <a:off x="10485500" y="35805051"/>
                <a:ext cx="1649099" cy="1601783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  <a:alpha val="50000"/>
                </a:srgbClr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3488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4624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4F08A89C-69DA-4EA8-8F4C-B213AF9E19D8}"/>
                </a:ext>
              </a:extLst>
            </p:cNvPr>
            <p:cNvSpPr txBox="1"/>
            <p:nvPr/>
          </p:nvSpPr>
          <p:spPr>
            <a:xfrm>
              <a:off x="10550986" y="3045851"/>
              <a:ext cx="1327605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900" dirty="0"/>
                <a:t>□　</a:t>
              </a:r>
              <a:r>
                <a:rPr lang="en-US" altLang="ja-JP" sz="900" dirty="0"/>
                <a:t>ICRU slab</a:t>
              </a:r>
            </a:p>
          </p:txBody>
        </p:sp>
        <p:sp>
          <p:nvSpPr>
            <p:cNvPr id="8" name="正方形/長方形 7">
              <a:extLst>
                <a:ext uri="{FF2B5EF4-FFF2-40B4-BE49-F238E27FC236}">
                  <a16:creationId xmlns:a16="http://schemas.microsoft.com/office/drawing/2014/main" id="{5256C7B8-34A4-4EC4-9381-BBE9832B9CEA}"/>
                </a:ext>
              </a:extLst>
            </p:cNvPr>
            <p:cNvSpPr/>
            <p:nvPr/>
          </p:nvSpPr>
          <p:spPr>
            <a:xfrm>
              <a:off x="10477532" y="1770239"/>
              <a:ext cx="1391835" cy="3077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ja-JP" altLang="en-US" sz="900" dirty="0"/>
                <a:t>●　</a:t>
              </a:r>
              <a:r>
                <a:rPr lang="en-US" altLang="ja-JP" sz="900" dirty="0"/>
                <a:t>ICRU</a:t>
              </a:r>
              <a:r>
                <a:rPr lang="ja-JP" altLang="en-US" sz="900" dirty="0"/>
                <a:t> </a:t>
              </a:r>
              <a:r>
                <a:rPr lang="en-US" altLang="ja-JP" sz="900" dirty="0"/>
                <a:t>sphere</a:t>
              </a:r>
            </a:p>
          </p:txBody>
        </p:sp>
        <p:grpSp>
          <p:nvGrpSpPr>
            <p:cNvPr id="9" name="グループ化 8">
              <a:extLst>
                <a:ext uri="{FF2B5EF4-FFF2-40B4-BE49-F238E27FC236}">
                  <a16:creationId xmlns:a16="http://schemas.microsoft.com/office/drawing/2014/main" id="{73804BD8-1BB8-477A-AB71-B1946228B4D0}"/>
                </a:ext>
              </a:extLst>
            </p:cNvPr>
            <p:cNvGrpSpPr/>
            <p:nvPr/>
          </p:nvGrpSpPr>
          <p:grpSpPr>
            <a:xfrm>
              <a:off x="10681132" y="3247875"/>
              <a:ext cx="1005521" cy="1128859"/>
              <a:chOff x="3317041" y="2394746"/>
              <a:chExt cx="2406306" cy="2546422"/>
            </a:xfrm>
          </p:grpSpPr>
          <p:sp>
            <p:nvSpPr>
              <p:cNvPr id="11" name="直方体 10">
                <a:extLst>
                  <a:ext uri="{FF2B5EF4-FFF2-40B4-BE49-F238E27FC236}">
                    <a16:creationId xmlns:a16="http://schemas.microsoft.com/office/drawing/2014/main" id="{78A55AD7-B178-4C02-961D-7BC741F94A88}"/>
                  </a:ext>
                </a:extLst>
              </p:cNvPr>
              <p:cNvSpPr/>
              <p:nvPr/>
            </p:nvSpPr>
            <p:spPr>
              <a:xfrm>
                <a:off x="3847651" y="2740025"/>
                <a:ext cx="1492960" cy="1428055"/>
              </a:xfrm>
              <a:prstGeom prst="cube">
                <a:avLst>
                  <a:gd name="adj" fmla="val 17424"/>
                </a:avLst>
              </a:prstGeom>
              <a:solidFill>
                <a:srgbClr val="99CCFF"/>
              </a:solidFill>
              <a:ln w="6350"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2" name="直線矢印コネクタ 11">
                <a:extLst>
                  <a:ext uri="{FF2B5EF4-FFF2-40B4-BE49-F238E27FC236}">
                    <a16:creationId xmlns:a16="http://schemas.microsoft.com/office/drawing/2014/main" id="{718C8122-331B-4933-8934-88A3608D8560}"/>
                  </a:ext>
                </a:extLst>
              </p:cNvPr>
              <p:cNvCxnSpPr/>
              <p:nvPr/>
            </p:nvCxnSpPr>
            <p:spPr>
              <a:xfrm flipV="1">
                <a:off x="5097285" y="2394746"/>
                <a:ext cx="0" cy="2546422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tailEnd type="arrow"/>
              </a:ln>
              <a:effectLst/>
            </p:spPr>
          </p:cxnSp>
          <p:cxnSp>
            <p:nvCxnSpPr>
              <p:cNvPr id="13" name="直線矢印コネクタ 12">
                <a:extLst>
                  <a:ext uri="{FF2B5EF4-FFF2-40B4-BE49-F238E27FC236}">
                    <a16:creationId xmlns:a16="http://schemas.microsoft.com/office/drawing/2014/main" id="{CDCFCA95-E40C-4A8E-8FC3-13ABE8AFC47C}"/>
                  </a:ext>
                </a:extLst>
              </p:cNvPr>
              <p:cNvCxnSpPr/>
              <p:nvPr/>
            </p:nvCxnSpPr>
            <p:spPr>
              <a:xfrm flipH="1">
                <a:off x="4542300" y="3512119"/>
                <a:ext cx="1181047" cy="125158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arrow"/>
                <a:tailEnd type="none"/>
              </a:ln>
              <a:effectLst/>
            </p:spPr>
          </p:cxnSp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359F8CCD-E379-4C5F-8700-FE795B828BF6}"/>
                  </a:ext>
                </a:extLst>
              </p:cNvPr>
              <p:cNvSpPr/>
              <p:nvPr/>
            </p:nvSpPr>
            <p:spPr>
              <a:xfrm>
                <a:off x="3485042" y="3222132"/>
                <a:ext cx="1284325" cy="1127466"/>
              </a:xfrm>
              <a:prstGeom prst="rect">
                <a:avLst/>
              </a:prstGeom>
              <a:solidFill>
                <a:srgbClr val="ED7D31">
                  <a:lumMod val="60000"/>
                  <a:lumOff val="40000"/>
                  <a:alpha val="50000"/>
                </a:srgbClr>
              </a:solidFill>
              <a:ln w="12700" cap="flat" cmpd="sng" algn="ctr">
                <a:solidFill>
                  <a:srgbClr val="ED7D31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defTabSz="2348833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kumimoji="0" lang="ja-JP" altLang="en-US" sz="4624" kern="0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cxnSp>
            <p:nvCxnSpPr>
              <p:cNvPr id="15" name="直線矢印コネクタ 14">
                <a:extLst>
                  <a:ext uri="{FF2B5EF4-FFF2-40B4-BE49-F238E27FC236}">
                    <a16:creationId xmlns:a16="http://schemas.microsoft.com/office/drawing/2014/main" id="{ECE7E9EA-03A2-4BD9-99D0-E0A53A3B3DF1}"/>
                  </a:ext>
                </a:extLst>
              </p:cNvPr>
              <p:cNvCxnSpPr/>
              <p:nvPr/>
            </p:nvCxnSpPr>
            <p:spPr>
              <a:xfrm flipV="1">
                <a:off x="4769367" y="3037100"/>
                <a:ext cx="332905" cy="20243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16" name="直線矢印コネクタ 15">
                <a:extLst>
                  <a:ext uri="{FF2B5EF4-FFF2-40B4-BE49-F238E27FC236}">
                    <a16:creationId xmlns:a16="http://schemas.microsoft.com/office/drawing/2014/main" id="{4A4DCF3C-FB29-4E51-AAF3-557EE7CE1804}"/>
                  </a:ext>
                </a:extLst>
              </p:cNvPr>
              <p:cNvCxnSpPr/>
              <p:nvPr/>
            </p:nvCxnSpPr>
            <p:spPr>
              <a:xfrm flipV="1">
                <a:off x="4769949" y="4169199"/>
                <a:ext cx="343206" cy="169178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17" name="直線矢印コネクタ 16">
                <a:extLst>
                  <a:ext uri="{FF2B5EF4-FFF2-40B4-BE49-F238E27FC236}">
                    <a16:creationId xmlns:a16="http://schemas.microsoft.com/office/drawing/2014/main" id="{29F943E9-75AB-46E7-AFFB-4BF3DB8F91C8}"/>
                  </a:ext>
                </a:extLst>
              </p:cNvPr>
              <p:cNvCxnSpPr/>
              <p:nvPr/>
            </p:nvCxnSpPr>
            <p:spPr>
              <a:xfrm flipV="1">
                <a:off x="4764380" y="3201436"/>
                <a:ext cx="332905" cy="20243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18" name="直線矢印コネクタ 17">
                <a:extLst>
                  <a:ext uri="{FF2B5EF4-FFF2-40B4-BE49-F238E27FC236}">
                    <a16:creationId xmlns:a16="http://schemas.microsoft.com/office/drawing/2014/main" id="{3D21D896-025B-45A5-92B9-2417A2AA7CE2}"/>
                  </a:ext>
                </a:extLst>
              </p:cNvPr>
              <p:cNvCxnSpPr/>
              <p:nvPr/>
            </p:nvCxnSpPr>
            <p:spPr>
              <a:xfrm flipV="1">
                <a:off x="4785323" y="3403875"/>
                <a:ext cx="332905" cy="20243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19" name="直線矢印コネクタ 18">
                <a:extLst>
                  <a:ext uri="{FF2B5EF4-FFF2-40B4-BE49-F238E27FC236}">
                    <a16:creationId xmlns:a16="http://schemas.microsoft.com/office/drawing/2014/main" id="{A0CB4F92-16AD-4C1F-A19F-3BDCED2FAB95}"/>
                  </a:ext>
                </a:extLst>
              </p:cNvPr>
              <p:cNvCxnSpPr/>
              <p:nvPr/>
            </p:nvCxnSpPr>
            <p:spPr>
              <a:xfrm flipV="1">
                <a:off x="4786419" y="3572662"/>
                <a:ext cx="332905" cy="20243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20" name="直線矢印コネクタ 19">
                <a:extLst>
                  <a:ext uri="{FF2B5EF4-FFF2-40B4-BE49-F238E27FC236}">
                    <a16:creationId xmlns:a16="http://schemas.microsoft.com/office/drawing/2014/main" id="{7800222A-A6A3-4ED6-8153-74AA226DEB91}"/>
                  </a:ext>
                </a:extLst>
              </p:cNvPr>
              <p:cNvCxnSpPr/>
              <p:nvPr/>
            </p:nvCxnSpPr>
            <p:spPr>
              <a:xfrm flipV="1">
                <a:off x="4776776" y="3750932"/>
                <a:ext cx="332905" cy="20243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21" name="直線矢印コネクタ 20">
                <a:extLst>
                  <a:ext uri="{FF2B5EF4-FFF2-40B4-BE49-F238E27FC236}">
                    <a16:creationId xmlns:a16="http://schemas.microsoft.com/office/drawing/2014/main" id="{343D2903-A148-45AF-BD8A-5637882E1004}"/>
                  </a:ext>
                </a:extLst>
              </p:cNvPr>
              <p:cNvCxnSpPr/>
              <p:nvPr/>
            </p:nvCxnSpPr>
            <p:spPr>
              <a:xfrm flipV="1">
                <a:off x="4764380" y="3958622"/>
                <a:ext cx="332905" cy="20243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22" name="直線矢印コネクタ 21">
                <a:extLst>
                  <a:ext uri="{FF2B5EF4-FFF2-40B4-BE49-F238E27FC236}">
                    <a16:creationId xmlns:a16="http://schemas.microsoft.com/office/drawing/2014/main" id="{D4CBE495-E134-42A1-A7E0-48DA144F6D55}"/>
                  </a:ext>
                </a:extLst>
              </p:cNvPr>
              <p:cNvCxnSpPr/>
              <p:nvPr/>
            </p:nvCxnSpPr>
            <p:spPr>
              <a:xfrm flipV="1">
                <a:off x="4355501" y="3012605"/>
                <a:ext cx="332905" cy="202439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23" name="直線矢印コネクタ 22">
                <a:extLst>
                  <a:ext uri="{FF2B5EF4-FFF2-40B4-BE49-F238E27FC236}">
                    <a16:creationId xmlns:a16="http://schemas.microsoft.com/office/drawing/2014/main" id="{7749035A-D1E0-4887-9A46-A382F5EBB0FF}"/>
                  </a:ext>
                </a:extLst>
              </p:cNvPr>
              <p:cNvCxnSpPr/>
              <p:nvPr/>
            </p:nvCxnSpPr>
            <p:spPr>
              <a:xfrm flipV="1">
                <a:off x="3917810" y="2999678"/>
                <a:ext cx="341956" cy="234815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24" name="直線矢印コネクタ 23">
                <a:extLst>
                  <a:ext uri="{FF2B5EF4-FFF2-40B4-BE49-F238E27FC236}">
                    <a16:creationId xmlns:a16="http://schemas.microsoft.com/office/drawing/2014/main" id="{FB00ACB9-671B-48AA-A5B4-1D9CD7C7E3A8}"/>
                  </a:ext>
                </a:extLst>
              </p:cNvPr>
              <p:cNvCxnSpPr/>
              <p:nvPr/>
            </p:nvCxnSpPr>
            <p:spPr>
              <a:xfrm flipV="1">
                <a:off x="3522822" y="2975039"/>
                <a:ext cx="341956" cy="234815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25" name="直線矢印コネクタ 24">
                <a:extLst>
                  <a:ext uri="{FF2B5EF4-FFF2-40B4-BE49-F238E27FC236}">
                    <a16:creationId xmlns:a16="http://schemas.microsoft.com/office/drawing/2014/main" id="{DEC55E1B-A307-44F2-AC98-B7732620674C}"/>
                  </a:ext>
                </a:extLst>
              </p:cNvPr>
              <p:cNvCxnSpPr/>
              <p:nvPr/>
            </p:nvCxnSpPr>
            <p:spPr>
              <a:xfrm flipV="1">
                <a:off x="3757171" y="2973920"/>
                <a:ext cx="341956" cy="234815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26" name="直線矢印コネクタ 25">
                <a:extLst>
                  <a:ext uri="{FF2B5EF4-FFF2-40B4-BE49-F238E27FC236}">
                    <a16:creationId xmlns:a16="http://schemas.microsoft.com/office/drawing/2014/main" id="{1EDF14FB-8E9F-4D16-A6A1-664843473BCC}"/>
                  </a:ext>
                </a:extLst>
              </p:cNvPr>
              <p:cNvCxnSpPr/>
              <p:nvPr/>
            </p:nvCxnSpPr>
            <p:spPr>
              <a:xfrm flipV="1">
                <a:off x="4159988" y="2995734"/>
                <a:ext cx="341956" cy="234815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27" name="直線矢印コネクタ 26">
                <a:extLst>
                  <a:ext uri="{FF2B5EF4-FFF2-40B4-BE49-F238E27FC236}">
                    <a16:creationId xmlns:a16="http://schemas.microsoft.com/office/drawing/2014/main" id="{32F532AD-E6DC-4ADD-A2E0-39A7EE329760}"/>
                  </a:ext>
                </a:extLst>
              </p:cNvPr>
              <p:cNvCxnSpPr/>
              <p:nvPr/>
            </p:nvCxnSpPr>
            <p:spPr>
              <a:xfrm flipV="1">
                <a:off x="4616122" y="2995734"/>
                <a:ext cx="341956" cy="234815"/>
              </a:xfrm>
              <a:prstGeom prst="straightConnector1">
                <a:avLst/>
              </a:prstGeom>
              <a:noFill/>
              <a:ln w="12700" cap="flat" cmpd="sng" algn="ctr">
                <a:solidFill>
                  <a:srgbClr val="ED7D31"/>
                </a:solidFill>
                <a:prstDash val="solid"/>
                <a:miter lim="800000"/>
                <a:headEnd type="none"/>
                <a:tailEnd type="arrow"/>
              </a:ln>
              <a:effectLst/>
            </p:spPr>
          </p:cxnSp>
          <p:cxnSp>
            <p:nvCxnSpPr>
              <p:cNvPr id="28" name="直線矢印コネクタ 27">
                <a:extLst>
                  <a:ext uri="{FF2B5EF4-FFF2-40B4-BE49-F238E27FC236}">
                    <a16:creationId xmlns:a16="http://schemas.microsoft.com/office/drawing/2014/main" id="{17A9725B-B5D0-4C6F-BE99-7F20E7BA4B54}"/>
                  </a:ext>
                </a:extLst>
              </p:cNvPr>
              <p:cNvCxnSpPr/>
              <p:nvPr/>
            </p:nvCxnSpPr>
            <p:spPr>
              <a:xfrm flipH="1">
                <a:off x="3317041" y="4161061"/>
                <a:ext cx="2348399" cy="0"/>
              </a:xfrm>
              <a:prstGeom prst="straightConnector1">
                <a:avLst/>
              </a:prstGeom>
              <a:noFill/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  <a:headEnd type="arrow"/>
                <a:tailEnd type="none"/>
              </a:ln>
              <a:effectLst/>
            </p:spPr>
          </p:cxnSp>
        </p:grpSp>
        <p:graphicFrame>
          <p:nvGraphicFramePr>
            <p:cNvPr id="10" name="グラフ 9">
              <a:extLst>
                <a:ext uri="{FF2B5EF4-FFF2-40B4-BE49-F238E27FC236}">
                  <a16:creationId xmlns:a16="http://schemas.microsoft.com/office/drawing/2014/main" id="{3B099C62-4E4C-4F2F-A205-5046E6FE9C3E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5302169"/>
                </p:ext>
              </p:extLst>
            </p:nvPr>
          </p:nvGraphicFramePr>
          <p:xfrm>
            <a:off x="6756573" y="1994144"/>
            <a:ext cx="3620469" cy="22200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</p:grpSp>
      <p:graphicFrame>
        <p:nvGraphicFramePr>
          <p:cNvPr id="49" name="グラフ 48">
            <a:extLst>
              <a:ext uri="{FF2B5EF4-FFF2-40B4-BE49-F238E27FC236}">
                <a16:creationId xmlns:a16="http://schemas.microsoft.com/office/drawing/2014/main" id="{2C35D1B8-5CC2-4E64-A760-892701B2699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46167631"/>
              </p:ext>
            </p:extLst>
          </p:nvPr>
        </p:nvGraphicFramePr>
        <p:xfrm>
          <a:off x="4582853" y="2178071"/>
          <a:ext cx="4004072" cy="205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BE767CBF-DE22-4B13-8166-33C8A21711E0}"/>
              </a:ext>
            </a:extLst>
          </p:cNvPr>
          <p:cNvSpPr txBox="1"/>
          <p:nvPr/>
        </p:nvSpPr>
        <p:spPr>
          <a:xfrm>
            <a:off x="5848086" y="2264791"/>
            <a:ext cx="133582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050" dirty="0"/>
              <a:t>EGS5(This work)</a:t>
            </a:r>
          </a:p>
          <a:p>
            <a:r>
              <a:rPr lang="ja-JP" altLang="en-US" sz="1050" dirty="0">
                <a:solidFill>
                  <a:srgbClr val="FF0000"/>
                </a:solidFill>
              </a:rPr>
              <a:t>●</a:t>
            </a:r>
            <a:r>
              <a:rPr lang="en-US" altLang="ja-JP" sz="1050" dirty="0">
                <a:solidFill>
                  <a:srgbClr val="FF0000"/>
                </a:solidFill>
              </a:rPr>
              <a:t>Cylinder</a:t>
            </a:r>
          </a:p>
          <a:p>
            <a:r>
              <a:rPr lang="ja-JP" altLang="en-US" sz="1050" dirty="0">
                <a:solidFill>
                  <a:srgbClr val="0070C0"/>
                </a:solidFill>
              </a:rPr>
              <a:t>●</a:t>
            </a:r>
            <a:r>
              <a:rPr lang="en-US" altLang="ja-JP" sz="1050" dirty="0">
                <a:solidFill>
                  <a:srgbClr val="0070C0"/>
                </a:solidFill>
              </a:rPr>
              <a:t>Sphere</a:t>
            </a:r>
          </a:p>
        </p:txBody>
      </p:sp>
    </p:spTree>
    <p:extLst>
      <p:ext uri="{BB962C8B-B14F-4D97-AF65-F5344CB8AC3E}">
        <p14:creationId xmlns:p14="http://schemas.microsoft.com/office/powerpoint/2010/main" val="1622584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DE4C175-1D38-48EB-A574-159A7A192C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31095"/>
            <a:ext cx="7886700" cy="707964"/>
          </a:xfrm>
        </p:spPr>
        <p:txBody>
          <a:bodyPr/>
          <a:lstStyle/>
          <a:p>
            <a:r>
              <a:rPr kumimoji="1" lang="en-US" altLang="ja-JP" dirty="0"/>
              <a:t>Angular dependence for h’(0.07) and h’(3)</a:t>
            </a:r>
            <a:endParaRPr kumimoji="1" lang="ja-JP" altLang="en-US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57D5FD30-BBD2-4448-BCC0-14E42E54E1C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5821468"/>
              </p:ext>
            </p:extLst>
          </p:nvPr>
        </p:nvGraphicFramePr>
        <p:xfrm>
          <a:off x="628650" y="2156903"/>
          <a:ext cx="4495744" cy="31528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2969FCA-7EE8-48BA-8301-256757F00270}"/>
              </a:ext>
            </a:extLst>
          </p:cNvPr>
          <p:cNvSpPr txBox="1"/>
          <p:nvPr/>
        </p:nvSpPr>
        <p:spPr>
          <a:xfrm>
            <a:off x="5505954" y="2417963"/>
            <a:ext cx="26988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/>
              <a:t>EGS5(This work)</a:t>
            </a:r>
          </a:p>
          <a:p>
            <a:r>
              <a:rPr lang="ja-JP" altLang="en-US" sz="1500" dirty="0">
                <a:solidFill>
                  <a:srgbClr val="FF0000"/>
                </a:solidFill>
              </a:rPr>
              <a:t>●</a:t>
            </a:r>
            <a:r>
              <a:rPr lang="en-US" altLang="ja-JP" sz="1500" i="1" dirty="0">
                <a:solidFill>
                  <a:srgbClr val="FF0000"/>
                </a:solidFill>
              </a:rPr>
              <a:t>h</a:t>
            </a:r>
            <a:r>
              <a:rPr lang="en-US" altLang="ja-JP" sz="1500" dirty="0">
                <a:solidFill>
                  <a:srgbClr val="FF0000"/>
                </a:solidFill>
              </a:rPr>
              <a:t>’(0.07)</a:t>
            </a:r>
          </a:p>
          <a:p>
            <a:r>
              <a:rPr lang="ja-JP" altLang="en-US" sz="1500" dirty="0">
                <a:solidFill>
                  <a:srgbClr val="FF0000"/>
                </a:solidFill>
              </a:rPr>
              <a:t>■</a:t>
            </a:r>
            <a:r>
              <a:rPr lang="en-US" altLang="ja-JP" sz="1500" i="1" dirty="0">
                <a:solidFill>
                  <a:srgbClr val="FF0000"/>
                </a:solidFill>
              </a:rPr>
              <a:t>h</a:t>
            </a:r>
            <a:r>
              <a:rPr lang="en-US" altLang="ja-JP" sz="1500" dirty="0">
                <a:solidFill>
                  <a:srgbClr val="FF0000"/>
                </a:solidFill>
              </a:rPr>
              <a:t>’(3)</a:t>
            </a:r>
          </a:p>
          <a:p>
            <a:endParaRPr lang="en-US" altLang="ja-JP" sz="1500" dirty="0"/>
          </a:p>
          <a:p>
            <a:r>
              <a:rPr lang="en-US" altLang="ja-JP" sz="1500" dirty="0" err="1"/>
              <a:t>EGSnrc</a:t>
            </a:r>
            <a:endParaRPr lang="en-US" altLang="ja-JP" sz="1500" dirty="0"/>
          </a:p>
          <a:p>
            <a:r>
              <a:rPr lang="en-US" altLang="ja-JP" sz="1500" dirty="0"/>
              <a:t> (</a:t>
            </a:r>
            <a:r>
              <a:rPr lang="en-US" altLang="ja-JP" sz="1500" dirty="0" err="1"/>
              <a:t>Rehrens</a:t>
            </a:r>
            <a:r>
              <a:rPr lang="en-US" altLang="ja-JP" sz="1500" dirty="0"/>
              <a:t> (2015) </a:t>
            </a:r>
          </a:p>
          <a:p>
            <a:r>
              <a:rPr lang="en-US" sz="1500" dirty="0"/>
              <a:t> JINST 10 P03014)</a:t>
            </a:r>
            <a:endParaRPr lang="en-US" altLang="ja-JP" sz="1500" dirty="0"/>
          </a:p>
          <a:p>
            <a:r>
              <a:rPr lang="ja-JP" altLang="en-US" sz="1500" dirty="0"/>
              <a:t>〇</a:t>
            </a:r>
            <a:r>
              <a:rPr lang="en-US" altLang="ja-JP" sz="1500" i="1" dirty="0"/>
              <a:t>h</a:t>
            </a:r>
            <a:r>
              <a:rPr lang="en-US" altLang="ja-JP" sz="1500" dirty="0"/>
              <a:t>’(0.07)</a:t>
            </a:r>
          </a:p>
          <a:p>
            <a:r>
              <a:rPr lang="ja-JP" altLang="en-US" sz="1500" dirty="0"/>
              <a:t>□</a:t>
            </a:r>
            <a:r>
              <a:rPr lang="en-US" altLang="ja-JP" sz="1500" i="1" dirty="0"/>
              <a:t> h</a:t>
            </a:r>
            <a:r>
              <a:rPr lang="en-US" altLang="ja-JP" sz="1500" dirty="0"/>
              <a:t>’(3)</a:t>
            </a:r>
          </a:p>
        </p:txBody>
      </p:sp>
    </p:spTree>
    <p:extLst>
      <p:ext uri="{BB962C8B-B14F-4D97-AF65-F5344CB8AC3E}">
        <p14:creationId xmlns:p14="http://schemas.microsoft.com/office/powerpoint/2010/main" val="37496944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1016410-8AD1-4DEA-B58B-394F2AA16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F1CD205-FBE7-42B1-A1E4-CF40E17218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sz="2800" dirty="0"/>
              <a:t>Developing for H’(3) and Hp(3) for beta-rays</a:t>
            </a:r>
          </a:p>
          <a:p>
            <a:r>
              <a:rPr kumimoji="1" lang="en-US" altLang="ja-JP" sz="2800" dirty="0"/>
              <a:t>Need conversion factors from H’(0.07) to H(3)</a:t>
            </a:r>
          </a:p>
          <a:p>
            <a:r>
              <a:rPr kumimoji="1" lang="en-US" altLang="ja-JP" sz="2800" dirty="0"/>
              <a:t>Developing medium energy fields for H(3). (Sr-90/Y-90 source with thick </a:t>
            </a:r>
            <a:r>
              <a:rPr lang="en-US" altLang="ja-JP" sz="2800" dirty="0"/>
              <a:t>filters)</a:t>
            </a:r>
            <a:endParaRPr lang="ja-JP" altLang="en-US" sz="2800" dirty="0"/>
          </a:p>
          <a:p>
            <a:endParaRPr kumimoji="1" lang="en-US" altLang="ja-JP" sz="2800" dirty="0"/>
          </a:p>
          <a:p>
            <a:r>
              <a:rPr lang="en-US" altLang="ja-JP" sz="2400" dirty="0"/>
              <a:t>Revision of ISO 6980 “</a:t>
            </a:r>
            <a:r>
              <a:rPr lang="en-US" altLang="ja-JP" sz="2800" dirty="0"/>
              <a:t>Reference beta-particle radiation” will be started in next year.</a:t>
            </a:r>
            <a:endParaRPr lang="en-US" altLang="ja-JP" sz="2400" dirty="0"/>
          </a:p>
        </p:txBody>
      </p:sp>
    </p:spTree>
    <p:extLst>
      <p:ext uri="{BB962C8B-B14F-4D97-AF65-F5344CB8AC3E}">
        <p14:creationId xmlns:p14="http://schemas.microsoft.com/office/powerpoint/2010/main" val="1226870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EFF372-A219-48A2-B202-689021AD15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9417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Vision badge </a:t>
            </a:r>
            <a:br>
              <a:rPr kumimoji="1" lang="en-US" altLang="ja-JP" dirty="0"/>
            </a:br>
            <a:r>
              <a:rPr kumimoji="1" lang="en-US" altLang="ja-JP" sz="3200" dirty="0"/>
              <a:t>(Nagase </a:t>
            </a:r>
            <a:r>
              <a:rPr kumimoji="1" lang="en-US" altLang="ja-JP" sz="3200" dirty="0" err="1"/>
              <a:t>Landauer</a:t>
            </a:r>
            <a:r>
              <a:rPr kumimoji="1" lang="en-US" altLang="ja-JP" sz="3200" dirty="0"/>
              <a:t> LTD.)</a:t>
            </a:r>
            <a:endParaRPr kumimoji="1" lang="ja-JP" altLang="en-US" dirty="0"/>
          </a:p>
        </p:txBody>
      </p:sp>
      <p:pic>
        <p:nvPicPr>
          <p:cNvPr id="4" name="コンテンツ プレースホルダー 3">
            <a:extLst>
              <a:ext uri="{FF2B5EF4-FFF2-40B4-BE49-F238E27FC236}">
                <a16:creationId xmlns:a16="http://schemas.microsoft.com/office/drawing/2014/main" id="{C971F889-3884-484A-85B7-EA1D403FEA0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6716" y="2014695"/>
            <a:ext cx="4619701" cy="2083034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90985B29-BBB3-4805-9D4D-C2CBE0128A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832" y="4282804"/>
            <a:ext cx="2827575" cy="1584700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26BADA40-D36B-44CD-A408-CA804512B6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417" y="3711725"/>
            <a:ext cx="4717979" cy="272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025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FC32DB0-EE8A-4526-AF2D-D6AA1A929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85170"/>
            <a:ext cx="8229600" cy="1143000"/>
          </a:xfrm>
        </p:spPr>
        <p:txBody>
          <a:bodyPr/>
          <a:lstStyle/>
          <a:p>
            <a:r>
              <a:rPr kumimoji="1" lang="en-US" altLang="ja-JP" dirty="0"/>
              <a:t>DOSIRIS </a:t>
            </a:r>
            <a:r>
              <a:rPr kumimoji="1" lang="en-US" altLang="ja-JP" sz="3200" dirty="0"/>
              <a:t>(developed by IRSN)</a:t>
            </a:r>
            <a:br>
              <a:rPr kumimoji="1" lang="en-US" altLang="ja-JP" sz="3200" dirty="0"/>
            </a:br>
            <a:r>
              <a:rPr kumimoji="1" lang="en-US" altLang="ja-JP" sz="3200" dirty="0"/>
              <a:t>(Chiyoda Technol Co.)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D3FF04D-2CBE-479F-899F-29F56DABF4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416062"/>
            <a:ext cx="8229600" cy="710101"/>
          </a:xfrm>
        </p:spPr>
        <p:txBody>
          <a:bodyPr/>
          <a:lstStyle/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D6FBA8A-5049-4F0A-BB78-F3643DAAC4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3949823"/>
            <a:ext cx="2395480" cy="2065827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56DF8372-1694-484B-B851-A1DE45A8A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962" y="1548799"/>
            <a:ext cx="5010229" cy="1883363"/>
          </a:xfrm>
          <a:prstGeom prst="rect">
            <a:avLst/>
          </a:prstGeom>
        </p:spPr>
      </p:pic>
      <p:pic>
        <p:nvPicPr>
          <p:cNvPr id="6" name="図 5">
            <a:extLst>
              <a:ext uri="{FF2B5EF4-FFF2-40B4-BE49-F238E27FC236}">
                <a16:creationId xmlns:a16="http://schemas.microsoft.com/office/drawing/2014/main" id="{48C31F31-7489-4802-8A12-785FC593384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130" y="3194652"/>
            <a:ext cx="4759829" cy="357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989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36CAEB3-9E89-44B5-B131-402B653E56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6F4A6B-06E7-4078-AF3E-4C5515F1F2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28410"/>
            <a:ext cx="8229600" cy="5354951"/>
          </a:xfrm>
        </p:spPr>
        <p:txBody>
          <a:bodyPr/>
          <a:lstStyle/>
          <a:p>
            <a:r>
              <a:rPr kumimoji="1" lang="en-US" altLang="ja-JP" dirty="0"/>
              <a:t>Developments for H(3)</a:t>
            </a:r>
          </a:p>
          <a:p>
            <a:pPr lvl="1"/>
            <a:r>
              <a:rPr kumimoji="1" lang="en-US" altLang="ja-JP" dirty="0"/>
              <a:t>H(3) for photons</a:t>
            </a:r>
          </a:p>
          <a:p>
            <a:pPr lvl="1"/>
            <a:r>
              <a:rPr lang="en-US" altLang="ja-JP" dirty="0"/>
              <a:t>H(3) for beta-rays</a:t>
            </a:r>
          </a:p>
          <a:p>
            <a:r>
              <a:rPr kumimoji="1" lang="en-US" altLang="ja-JP" dirty="0"/>
              <a:t>Recent researches and topics</a:t>
            </a:r>
          </a:p>
          <a:p>
            <a:pPr lvl="1"/>
            <a:r>
              <a:rPr kumimoji="1" lang="en-US" altLang="ja-JP" dirty="0"/>
              <a:t>Absorbed dose to water for ion beams</a:t>
            </a:r>
          </a:p>
          <a:p>
            <a:pPr lvl="1"/>
            <a:r>
              <a:rPr lang="en-US" altLang="ja-JP" dirty="0"/>
              <a:t>High dose dosimetry </a:t>
            </a:r>
          </a:p>
          <a:p>
            <a:pPr lvl="1"/>
            <a:r>
              <a:rPr lang="en-US" altLang="ja-JP" dirty="0"/>
              <a:t>Very low dose rate irradiation facility</a:t>
            </a:r>
          </a:p>
          <a:p>
            <a:pPr lvl="1"/>
            <a:r>
              <a:rPr lang="en-US" altLang="ja-JP" dirty="0"/>
              <a:t>Re-evaluation of air-</a:t>
            </a:r>
            <a:r>
              <a:rPr lang="en-US" altLang="ja-JP" dirty="0" err="1"/>
              <a:t>kerma</a:t>
            </a:r>
            <a:r>
              <a:rPr lang="en-US" altLang="ja-JP" dirty="0"/>
              <a:t> for ICRU report 90</a:t>
            </a:r>
          </a:p>
          <a:p>
            <a:pPr lvl="1"/>
            <a:r>
              <a:rPr kumimoji="1" lang="en-US" altLang="ja-JP" dirty="0"/>
              <a:t>Accreditation for personal dosimetry service in Japan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0836572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タイトル 1">
            <a:extLst>
              <a:ext uri="{FF2B5EF4-FFF2-40B4-BE49-F238E27FC236}">
                <a16:creationId xmlns:a16="http://schemas.microsoft.com/office/drawing/2014/main" id="{11A63851-575C-4000-AE0F-9D15DCA806E5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sz="4800" dirty="0"/>
              <a:t>Clinical proton and ion beams</a:t>
            </a:r>
            <a:endParaRPr lang="ja-JP" altLang="en-US" sz="48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タイトル 1">
            <a:extLst>
              <a:ext uri="{FF2B5EF4-FFF2-40B4-BE49-F238E27FC236}">
                <a16:creationId xmlns:a16="http://schemas.microsoft.com/office/drawing/2014/main" id="{D43E4F45-C003-4EB8-9018-B7275ACBB75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101600" y="427038"/>
            <a:ext cx="9372600" cy="582612"/>
          </a:xfrm>
        </p:spPr>
        <p:txBody>
          <a:bodyPr/>
          <a:lstStyle/>
          <a:p>
            <a:r>
              <a:rPr lang="en-US" altLang="ja-JP" sz="3200">
                <a:cs typeface="Times New Roman" panose="02020603050405020304" pitchFamily="18" charset="0"/>
              </a:rPr>
              <a:t>Absorbed dose to water for clinical carbon beams</a:t>
            </a:r>
            <a:endParaRPr lang="ja-JP" altLang="en-US" sz="3200"/>
          </a:p>
        </p:txBody>
      </p:sp>
      <p:sp>
        <p:nvSpPr>
          <p:cNvPr id="18435" name="コンテンツ プレースホルダー 2">
            <a:extLst>
              <a:ext uri="{FF2B5EF4-FFF2-40B4-BE49-F238E27FC236}">
                <a16:creationId xmlns:a16="http://schemas.microsoft.com/office/drawing/2014/main" id="{815121B1-47E3-406A-842F-54809E1BA44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0800" y="1174750"/>
            <a:ext cx="9085263" cy="1085850"/>
          </a:xfrm>
        </p:spPr>
        <p:txBody>
          <a:bodyPr/>
          <a:lstStyle/>
          <a:p>
            <a:r>
              <a:rPr lang="en-US" altLang="ja-JP" sz="2000" dirty="0">
                <a:cs typeface="Times New Roman" panose="02020603050405020304" pitchFamily="18" charset="0"/>
              </a:rPr>
              <a:t>Heavy Ion Medical Accelerator in Chiba (HIMAC) at the National Institute of Radiological Sciences (NIRS, Chiba, Japan) for carbon beams.</a:t>
            </a:r>
          </a:p>
          <a:p>
            <a:r>
              <a:rPr lang="en-US" altLang="ja-JP" sz="2000" dirty="0">
                <a:cs typeface="Times New Roman" panose="02020603050405020304" pitchFamily="18" charset="0"/>
              </a:rPr>
              <a:t>Tsukuba University for proton beams.</a:t>
            </a:r>
          </a:p>
        </p:txBody>
      </p:sp>
      <p:sp>
        <p:nvSpPr>
          <p:cNvPr id="18436" name="スライド番号プレースホルダー 3">
            <a:extLst>
              <a:ext uri="{FF2B5EF4-FFF2-40B4-BE49-F238E27FC236}">
                <a16:creationId xmlns:a16="http://schemas.microsoft.com/office/drawing/2014/main" id="{B30907E6-A459-4185-8A54-54D1EB67295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681905-2B04-485B-B898-B1438E868E52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ja-JP" sz="1400"/>
          </a:p>
        </p:txBody>
      </p:sp>
      <p:pic>
        <p:nvPicPr>
          <p:cNvPr id="18437" name="図 2">
            <a:extLst>
              <a:ext uri="{FF2B5EF4-FFF2-40B4-BE49-F238E27FC236}">
                <a16:creationId xmlns:a16="http://schemas.microsoft.com/office/drawing/2014/main" id="{73C49331-0FA5-4235-9163-5F64E3269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2606675"/>
            <a:ext cx="4030662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8" name="直線矢印コネクタ 17">
            <a:extLst>
              <a:ext uri="{FF2B5EF4-FFF2-40B4-BE49-F238E27FC236}">
                <a16:creationId xmlns:a16="http://schemas.microsoft.com/office/drawing/2014/main" id="{8412350F-3876-4FC4-A441-A4C55D60A6B6}"/>
              </a:ext>
            </a:extLst>
          </p:cNvPr>
          <p:cNvCxnSpPr/>
          <p:nvPr/>
        </p:nvCxnSpPr>
        <p:spPr>
          <a:xfrm flipV="1">
            <a:off x="712788" y="4191000"/>
            <a:ext cx="403225" cy="1439863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>
            <a:extLst>
              <a:ext uri="{FF2B5EF4-FFF2-40B4-BE49-F238E27FC236}">
                <a16:creationId xmlns:a16="http://schemas.microsoft.com/office/drawing/2014/main" id="{6BCA7683-0CDE-4B80-B49B-2517D3358DE1}"/>
              </a:ext>
            </a:extLst>
          </p:cNvPr>
          <p:cNvCxnSpPr/>
          <p:nvPr/>
        </p:nvCxnSpPr>
        <p:spPr>
          <a:xfrm flipH="1" flipV="1">
            <a:off x="2378075" y="4195763"/>
            <a:ext cx="1465263" cy="1549400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0" name="テキスト ボックス 10">
            <a:extLst>
              <a:ext uri="{FF2B5EF4-FFF2-40B4-BE49-F238E27FC236}">
                <a16:creationId xmlns:a16="http://schemas.microsoft.com/office/drawing/2014/main" id="{79675581-8DF4-46AA-B6AB-AE76E74602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7663" y="5651500"/>
            <a:ext cx="239553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Monitor chamber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/>
              <a:t>(PTW34014)</a:t>
            </a:r>
            <a:endParaRPr lang="ja-JP" altLang="en-US" sz="2000"/>
          </a:p>
        </p:txBody>
      </p:sp>
      <p:sp>
        <p:nvSpPr>
          <p:cNvPr id="18441" name="テキスト ボックス 11">
            <a:extLst>
              <a:ext uri="{FF2B5EF4-FFF2-40B4-BE49-F238E27FC236}">
                <a16:creationId xmlns:a16="http://schemas.microsoft.com/office/drawing/2014/main" id="{25D6FD54-E909-4331-9B13-158181B2B3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4175" y="5691188"/>
            <a:ext cx="3384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graphite ionization chamber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/>
              <a:t>(parallel plate type)</a:t>
            </a: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1696DC-E06E-499A-9E83-940D6A3C6E1E}"/>
              </a:ext>
            </a:extLst>
          </p:cNvPr>
          <p:cNvSpPr txBox="1"/>
          <p:nvPr/>
        </p:nvSpPr>
        <p:spPr>
          <a:xfrm>
            <a:off x="606425" y="2757488"/>
            <a:ext cx="2411413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ea typeface="ＭＳ Ｐゴシック" charset="-128"/>
              </a:rPr>
              <a:t>water phantom</a:t>
            </a:r>
            <a:endParaRPr lang="ja-JP" alt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ＭＳ Ｐゴシック" charset="-128"/>
            </a:endParaRPr>
          </a:p>
        </p:txBody>
      </p:sp>
      <p:cxnSp>
        <p:nvCxnSpPr>
          <p:cNvPr id="26" name="直線矢印コネクタ 25">
            <a:extLst>
              <a:ext uri="{FF2B5EF4-FFF2-40B4-BE49-F238E27FC236}">
                <a16:creationId xmlns:a16="http://schemas.microsoft.com/office/drawing/2014/main" id="{C02A5BFC-A646-4500-8F51-CF66D7666EAC}"/>
              </a:ext>
            </a:extLst>
          </p:cNvPr>
          <p:cNvCxnSpPr/>
          <p:nvPr/>
        </p:nvCxnSpPr>
        <p:spPr>
          <a:xfrm>
            <a:off x="1643063" y="3125788"/>
            <a:ext cx="468312" cy="630237"/>
          </a:xfrm>
          <a:prstGeom prst="straightConnector1">
            <a:avLst/>
          </a:prstGeom>
          <a:ln w="317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E3DB079-977B-446E-B196-D0F55457555E}"/>
              </a:ext>
            </a:extLst>
          </p:cNvPr>
          <p:cNvSpPr txBox="1"/>
          <p:nvPr/>
        </p:nvSpPr>
        <p:spPr>
          <a:xfrm>
            <a:off x="4742822" y="2606675"/>
            <a:ext cx="39328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/>
              <a:t>・</a:t>
            </a:r>
            <a:r>
              <a:rPr kumimoji="1" lang="en-US" altLang="ja-JP" dirty="0"/>
              <a:t>The compact graphite calorimeter</a:t>
            </a:r>
            <a:r>
              <a:rPr lang="ja-JP" altLang="en-US" dirty="0"/>
              <a:t> </a:t>
            </a:r>
            <a:r>
              <a:rPr lang="en-US" altLang="ja-JP" dirty="0"/>
              <a:t>and</a:t>
            </a:r>
            <a:r>
              <a:rPr lang="ja-JP" altLang="en-US" dirty="0"/>
              <a:t> </a:t>
            </a:r>
            <a:r>
              <a:rPr lang="en-US" altLang="ja-JP" dirty="0"/>
              <a:t>the</a:t>
            </a:r>
            <a:r>
              <a:rPr lang="ja-JP" altLang="en-US" dirty="0"/>
              <a:t> </a:t>
            </a:r>
            <a:r>
              <a:rPr lang="en-US" altLang="ja-JP" dirty="0"/>
              <a:t>water</a:t>
            </a:r>
            <a:r>
              <a:rPr lang="ja-JP" altLang="en-US" dirty="0"/>
              <a:t> </a:t>
            </a:r>
            <a:r>
              <a:rPr lang="en-US" altLang="ja-JP" dirty="0"/>
              <a:t>calorimeter</a:t>
            </a:r>
            <a:r>
              <a:rPr kumimoji="1" lang="en-US" altLang="ja-JP" dirty="0"/>
              <a:t> are developed for the portable device.(but </a:t>
            </a:r>
            <a:r>
              <a:rPr lang="en-US" altLang="ja-JP" dirty="0"/>
              <a:t>these are not easy to carry by hand!)</a:t>
            </a:r>
          </a:p>
          <a:p>
            <a:r>
              <a:rPr lang="ja-JP" altLang="en-US" dirty="0"/>
              <a:t>・</a:t>
            </a:r>
            <a:r>
              <a:rPr lang="en-US" altLang="ja-JP" dirty="0"/>
              <a:t>The compact graphite calorimeter is more easy to use. </a:t>
            </a:r>
            <a:endParaRPr kumimoji="1" lang="en-US" altLang="ja-JP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143000"/>
          </a:xfrm>
        </p:spPr>
        <p:txBody>
          <a:bodyPr/>
          <a:lstStyle/>
          <a:p>
            <a:r>
              <a:rPr kumimoji="1" lang="en-US" altLang="ja-JP" sz="3200" dirty="0"/>
              <a:t>Compact graphite calorimeter</a:t>
            </a:r>
            <a:endParaRPr kumimoji="1" lang="ja-JP" altLang="en-US" sz="3200" dirty="0"/>
          </a:p>
        </p:txBody>
      </p:sp>
      <p:pic>
        <p:nvPicPr>
          <p:cNvPr id="17410" name="Picture 2" descr="C:\Users\Morihito\Downloads\IMG_1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5220" y="1700808"/>
            <a:ext cx="2762186" cy="3805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736857" y="1196752"/>
            <a:ext cx="15953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PMMA sleeve</a:t>
            </a:r>
            <a:endParaRPr kumimoji="1" lang="ja-JP" altLang="en-US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6588224" y="5589240"/>
            <a:ext cx="23903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/>
              <a:t>Graphite Calorimeter</a:t>
            </a:r>
            <a:endParaRPr kumimoji="1" lang="ja-JP" altLang="en-US" dirty="0"/>
          </a:p>
        </p:txBody>
      </p:sp>
      <p:cxnSp>
        <p:nvCxnSpPr>
          <p:cNvPr id="8" name="直線矢印コネクタ 7"/>
          <p:cNvCxnSpPr>
            <a:stCxn id="4" idx="2"/>
          </p:cNvCxnSpPr>
          <p:nvPr/>
        </p:nvCxnSpPr>
        <p:spPr>
          <a:xfrm>
            <a:off x="6534544" y="1566084"/>
            <a:ext cx="701752" cy="179090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矢印コネクタ 9"/>
          <p:cNvCxnSpPr>
            <a:stCxn id="5" idx="0"/>
          </p:cNvCxnSpPr>
          <p:nvPr/>
        </p:nvCxnSpPr>
        <p:spPr>
          <a:xfrm flipH="1" flipV="1">
            <a:off x="7452320" y="3789040"/>
            <a:ext cx="331103" cy="18002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テキスト ボックス 13"/>
          <p:cNvSpPr txBox="1"/>
          <p:nvPr/>
        </p:nvSpPr>
        <p:spPr>
          <a:xfrm>
            <a:off x="5724128" y="5949280"/>
            <a:ext cx="3275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kumimoji="1" lang="en-US" altLang="ja-JP" dirty="0"/>
              <a:t>Compact graphite calorimeter in a water phantom</a:t>
            </a:r>
            <a:endParaRPr kumimoji="1" lang="ja-JP" altLang="en-US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1520" y="1196752"/>
            <a:ext cx="5197305" cy="1118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000"/>
              </a:lnSpc>
            </a:pPr>
            <a:r>
              <a:rPr lang="en-US" altLang="ja-JP" sz="2000" dirty="0"/>
              <a:t> We are developing a compact graphite calorimeter as a field standard for high-energy photon beams at a secondary standard dosimetry laboratory.</a:t>
            </a:r>
            <a:endParaRPr kumimoji="1"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テキスト ボックス 15"/>
              <p:cNvSpPr txBox="1"/>
              <p:nvPr/>
            </p:nvSpPr>
            <p:spPr>
              <a:xfrm>
                <a:off x="395536" y="2420888"/>
                <a:ext cx="5084459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kumimoji="1" lang="en-US" altLang="ja-JP" dirty="0"/>
                  <a:t>The graphite calorimeter body is sunk in a water phantom.</a:t>
                </a:r>
              </a:p>
              <a:p>
                <a:pPr marL="285750" indent="-285750" algn="just">
                  <a:buFont typeface="Arial" panose="020B0604020202020204" pitchFamily="34" charset="0"/>
                  <a:buChar char="•"/>
                </a:pPr>
                <a:r>
                  <a:rPr lang="en-US" altLang="ja-JP" dirty="0"/>
                  <a:t>The dose to graphite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𝐺</m:t>
                        </m:r>
                      </m:sub>
                    </m:sSub>
                  </m:oMath>
                </a14:m>
                <a:r>
                  <a:rPr lang="en-US" altLang="ja-JP" dirty="0"/>
                  <a:t>) in water can be converted to the dose to water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altLang="ja-JP" i="1">
                                <a:latin typeface="Cambria Math"/>
                              </a:rPr>
                              <m:t>𝐷</m:t>
                            </m:r>
                          </m:e>
                        </m:acc>
                      </m:e>
                      <m:sub>
                        <m:r>
                          <a:rPr lang="en-US" altLang="ja-JP" i="1">
                            <a:latin typeface="Cambria Math"/>
                          </a:rPr>
                          <m:t>𝑊</m:t>
                        </m:r>
                      </m:sub>
                    </m:sSub>
                  </m:oMath>
                </a14:m>
                <a:r>
                  <a:rPr lang="en-US" altLang="ja-JP" dirty="0"/>
                  <a:t>) with </a:t>
                </a:r>
                <a:r>
                  <a:rPr lang="en-US" altLang="ja-JP" dirty="0" err="1"/>
                  <a:t>Burlin’s</a:t>
                </a:r>
                <a:r>
                  <a:rPr lang="en-US" altLang="ja-JP" dirty="0"/>
                  <a:t> general cavity theory.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16" name="テキスト ボックス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2420888"/>
                <a:ext cx="5084459" cy="1477328"/>
              </a:xfrm>
              <a:prstGeom prst="rect">
                <a:avLst/>
              </a:prstGeom>
              <a:blipFill rotWithShape="1">
                <a:blip r:embed="rId3"/>
                <a:stretch>
                  <a:fillRect l="-839" t="-2066" r="-959" b="-578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テキスト ボックス 16"/>
              <p:cNvSpPr txBox="1">
                <a:spLocks noChangeAspect="1"/>
              </p:cNvSpPr>
              <p:nvPr/>
            </p:nvSpPr>
            <p:spPr>
              <a:xfrm>
                <a:off x="-110913" y="4077072"/>
                <a:ext cx="5851513" cy="7786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1" lang="en-US" altLang="ja-JP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𝐺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kumimoji="1" lang="en-US" altLang="ja-JP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̅"/>
                                  <m:ctrlPr>
                                    <a:rPr kumimoji="1" lang="en-US" altLang="ja-JP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𝐷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𝑊</m:t>
                              </m:r>
                            </m:sub>
                          </m:sSub>
                        </m:den>
                      </m:f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sSubSup>
                        <m:sSubSup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𝑑</m:t>
                          </m:r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acc>
                                    <m:accPr>
                                      <m:chr m:val="̅"/>
                                      <m:ctrlPr>
                                        <a:rPr lang="en-US" altLang="ja-JP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altLang="ja-JP" i="1">
                                          <a:latin typeface="Cambria Math"/>
                                        </a:rPr>
                                        <m:t>𝐿</m:t>
                                      </m:r>
                                    </m:e>
                                  </m:acc>
                                </m:num>
                                <m:den>
                                  <m:r>
                                    <a:rPr lang="ja-JP" altLang="en-US" i="1">
                                      <a:latin typeface="Cambria Math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𝐺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𝑊</m:t>
                          </m:r>
                        </m:sub>
                        <m:sup/>
                      </m:sSubSup>
                      <m:r>
                        <a:rPr kumimoji="1" lang="en-US" altLang="ja-JP" b="0" i="1" smtClean="0">
                          <a:latin typeface="Cambria Math"/>
                        </a:rPr>
                        <m:t>+(1−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𝑑</m:t>
                      </m:r>
                      <m:r>
                        <a:rPr kumimoji="1" lang="en-US" altLang="ja-JP" b="0" i="1" smtClean="0">
                          <a:latin typeface="Cambria Math"/>
                        </a:rPr>
                        <m:t>) </m:t>
                      </m:r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altLang="ja-JP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acc>
                                        <m:accPr>
                                          <m:chr m:val="̅"/>
                                          <m:ctrlPr>
                                            <a:rPr kumimoji="1" lang="en-US" altLang="ja-JP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accPr>
                                        <m:e>
                                          <m:r>
                                            <a:rPr kumimoji="1" lang="ja-JP" altLang="en-US" i="1" smtClean="0">
                                              <a:latin typeface="Cambria Math"/>
                                            </a:rPr>
                                            <m:t>𝜇</m:t>
                                          </m:r>
                                        </m:e>
                                      </m:acc>
                                    </m:e>
                                    <m:sub>
                                      <m:r>
                                        <a:rPr lang="en-US" altLang="ja-JP" b="0" i="1" smtClean="0">
                                          <a:latin typeface="Cambria Math"/>
                                        </a:rPr>
                                        <m:t>𝑒𝑛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ja-JP" altLang="en-US" i="1">
                                      <a:latin typeface="Cambria Math"/>
                                    </a:rPr>
                                    <m:t>𝜌</m:t>
                                  </m:r>
                                </m:den>
                              </m:f>
                            </m:e>
                          </m:d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𝐺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sSub>
                        <m:sSubPr>
                          <m:ctrlPr>
                            <a:rPr kumimoji="1" lang="en-US" altLang="ja-JP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ja-JP" altLang="en-US" i="1">
                              <a:latin typeface="Cambria Math"/>
                            </a:rPr>
                            <m:t>𝛽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𝐺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/>
                            </a:rPr>
                            <m:t>𝑊</m:t>
                          </m:r>
                        </m:sub>
                      </m:sSub>
                      <m:sSub>
                        <m:sSubPr>
                          <m:ctrlPr>
                            <a:rPr kumimoji="1" lang="el-GR" altLang="ja-JP" b="0" i="1" smtClean="0">
                              <a:latin typeface="Cambria Math" panose="02040503050406030204" pitchFamily="18" charset="0"/>
                              <a:ea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l-GR" altLang="ja-JP" i="1">
                              <a:latin typeface="Cambria Math"/>
                              <a:ea typeface="Cambria Math"/>
                            </a:rPr>
                            <m:t>Φ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𝐺</m:t>
                          </m:r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,</m:t>
                          </m:r>
                          <m:r>
                            <a:rPr kumimoji="1" lang="en-US" altLang="ja-JP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sub>
                      </m:sSub>
                    </m:oMath>
                  </m:oMathPara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17" name="テキスト ボックス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10913" y="4077072"/>
                <a:ext cx="5851513" cy="778675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テキスト ボックス 17"/>
              <p:cNvSpPr txBox="1"/>
              <p:nvPr/>
            </p:nvSpPr>
            <p:spPr>
              <a:xfrm>
                <a:off x="107504" y="4941168"/>
                <a:ext cx="5795014" cy="1545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r>
                      <a:rPr lang="en-US" altLang="ja-JP" sz="1400" i="1">
                        <a:latin typeface="Cambria Math"/>
                      </a:rPr>
                      <m:t>𝑑</m:t>
                    </m:r>
                    <m:r>
                      <a:rPr lang="en-US" altLang="ja-JP" sz="1400" i="1">
                        <a:latin typeface="Cambria Math"/>
                      </a:rPr>
                      <m:t> </m:t>
                    </m:r>
                  </m:oMath>
                </a14:m>
                <a:r>
                  <a:rPr lang="en-US" altLang="ja-JP" sz="1400" dirty="0"/>
                  <a:t>: dose ratio of the incident charged particle to total dose to graphite.</a:t>
                </a:r>
              </a:p>
              <a:p>
                <a:pPr algn="just"/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d>
                          <m:dPr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acc>
                                  <m:accPr>
                                    <m:chr m:val="̅"/>
                                    <m:ctrlPr>
                                      <a:rPr lang="en-US" altLang="ja-JP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altLang="ja-JP" sz="1400" i="1">
                                        <a:latin typeface="Cambria Math"/>
                                      </a:rPr>
                                      <m:t>𝐿</m:t>
                                    </m:r>
                                  </m:e>
                                </m:acc>
                              </m:num>
                              <m:den>
                                <m:r>
                                  <a:rPr lang="ja-JP" altLang="en-US" sz="1400" i="1">
                                    <a:latin typeface="Cambria Math"/>
                                  </a:rPr>
                                  <m:t>𝜌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1400" i="1">
                            <a:latin typeface="Cambria Math"/>
                          </a:rPr>
                          <m:t>𝐺</m:t>
                        </m:r>
                        <m:r>
                          <a:rPr lang="en-US" altLang="ja-JP" sz="1400" i="1">
                            <a:latin typeface="Cambria Math"/>
                          </a:rPr>
                          <m:t>,</m:t>
                        </m:r>
                        <m:r>
                          <a:rPr lang="en-US" altLang="ja-JP" sz="1400" i="1">
                            <a:latin typeface="Cambria Math"/>
                          </a:rPr>
                          <m:t>𝑊</m:t>
                        </m:r>
                      </m:sub>
                      <m:sup/>
                    </m:sSubSup>
                  </m:oMath>
                </a14:m>
                <a:r>
                  <a:rPr lang="en-US" altLang="ja-JP" sz="1400" dirty="0"/>
                  <a:t>: restricted stopping power ratio of graphite to water 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altLang="ja-JP" sz="1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1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altLang="ja-JP" sz="14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acc>
                                      <m:accPr>
                                        <m:chr m:val="̅"/>
                                        <m:ctrlPr>
                                          <a:rPr lang="en-US" altLang="ja-JP" sz="1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accPr>
                                      <m:e>
                                        <m:r>
                                          <a:rPr lang="ja-JP" altLang="en-US" sz="1400" i="1">
                                            <a:latin typeface="Cambria Math"/>
                                          </a:rPr>
                                          <m:t>𝜇</m:t>
                                        </m:r>
                                      </m:e>
                                    </m:acc>
                                  </m:e>
                                  <m:sub>
                                    <m:r>
                                      <a:rPr lang="en-US" altLang="ja-JP" sz="1400" i="1">
                                        <a:latin typeface="Cambria Math"/>
                                      </a:rPr>
                                      <m:t>𝑒𝑛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ja-JP" altLang="en-US" sz="1400" i="1">
                                    <a:latin typeface="Cambria Math"/>
                                  </a:rPr>
                                  <m:t>𝜌</m:t>
                                </m:r>
                              </m:den>
                            </m:f>
                          </m:e>
                        </m:d>
                      </m:e>
                      <m:sub>
                        <m:r>
                          <a:rPr lang="en-US" altLang="ja-JP" sz="1400" i="1">
                            <a:latin typeface="Cambria Math"/>
                          </a:rPr>
                          <m:t>𝐺</m:t>
                        </m:r>
                        <m:r>
                          <a:rPr lang="en-US" altLang="ja-JP" sz="1400" i="1">
                            <a:latin typeface="Cambria Math"/>
                          </a:rPr>
                          <m:t>,</m:t>
                        </m:r>
                        <m:r>
                          <a:rPr lang="en-US" altLang="ja-JP" sz="1400" i="1">
                            <a:latin typeface="Cambria Math"/>
                          </a:rPr>
                          <m:t>𝑊</m:t>
                        </m:r>
                      </m:sub>
                    </m:sSub>
                  </m:oMath>
                </a14:m>
                <a:r>
                  <a:rPr kumimoji="1" lang="en-US" altLang="ja-JP" sz="1400" dirty="0"/>
                  <a:t>: mass energy absorption coefficient ratio of graphite to water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ja-JP" altLang="en-US" sz="1400" i="1">
                            <a:latin typeface="Cambria Math"/>
                          </a:rPr>
                          <m:t>𝛽</m:t>
                        </m:r>
                      </m:e>
                      <m:sub>
                        <m:r>
                          <a:rPr lang="en-US" altLang="ja-JP" sz="1400" i="1">
                            <a:latin typeface="Cambria Math"/>
                          </a:rPr>
                          <m:t>𝐺</m:t>
                        </m:r>
                        <m:r>
                          <a:rPr lang="en-US" altLang="ja-JP" sz="1400" i="1">
                            <a:latin typeface="Cambria Math"/>
                          </a:rPr>
                          <m:t>,</m:t>
                        </m:r>
                        <m:r>
                          <a:rPr lang="en-US" altLang="ja-JP" sz="1400" i="1">
                            <a:latin typeface="Cambria Math"/>
                          </a:rPr>
                          <m:t>𝑊</m:t>
                        </m:r>
                      </m:sub>
                    </m:sSub>
                  </m:oMath>
                </a14:m>
                <a:r>
                  <a:rPr kumimoji="1" lang="en-US" altLang="ja-JP" sz="1400" dirty="0"/>
                  <a:t>: quotient of the ratio of the dose to </a:t>
                </a:r>
                <a:r>
                  <a:rPr kumimoji="1" lang="en-US" altLang="ja-JP" sz="1400" dirty="0" err="1"/>
                  <a:t>kerma</a:t>
                </a:r>
                <a:r>
                  <a:rPr kumimoji="1" lang="en-US" altLang="ja-JP" sz="1400" dirty="0"/>
                  <a:t> of graphite and water</a:t>
                </a:r>
              </a:p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altLang="ja-JP" sz="1400" i="1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ja-JP" sz="1400" i="1">
                            <a:latin typeface="Cambria Math"/>
                            <a:ea typeface="Cambria Math"/>
                          </a:rPr>
                          <m:t>Φ</m:t>
                        </m:r>
                      </m:e>
                      <m:sub>
                        <m:r>
                          <a:rPr lang="en-US" altLang="ja-JP" sz="1400" i="1"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a:rPr lang="en-US" altLang="ja-JP" sz="1400" i="1">
                            <a:latin typeface="Cambria Math"/>
                            <a:ea typeface="Cambria Math"/>
                          </a:rPr>
                          <m:t>,</m:t>
                        </m:r>
                        <m:r>
                          <a:rPr lang="en-US" altLang="ja-JP" sz="1400" i="1">
                            <a:latin typeface="Cambria Math"/>
                            <a:ea typeface="Cambria Math"/>
                          </a:rPr>
                          <m:t>𝑊</m:t>
                        </m:r>
                      </m:sub>
                    </m:sSub>
                  </m:oMath>
                </a14:m>
                <a:r>
                  <a:rPr kumimoji="1" lang="en-US" altLang="ja-JP" sz="1400" dirty="0"/>
                  <a:t>: energy fluence ratio of  graphite to water</a:t>
                </a:r>
                <a:endParaRPr kumimoji="1" lang="ja-JP" altLang="en-US" sz="1400" dirty="0"/>
              </a:p>
            </p:txBody>
          </p:sp>
        </mc:Choice>
        <mc:Fallback xmlns="">
          <p:sp>
            <p:nvSpPr>
              <p:cNvPr id="18" name="テキスト ボックス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4941168"/>
                <a:ext cx="5795014" cy="1545423"/>
              </a:xfrm>
              <a:prstGeom prst="rect">
                <a:avLst/>
              </a:prstGeom>
              <a:blipFill rotWithShape="1">
                <a:blip r:embed="rId5"/>
                <a:stretch>
                  <a:fillRect t="-395" b="-2372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40830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Water calorimeter</a:t>
            </a:r>
            <a:endParaRPr kumimoji="1" lang="ja-JP" altLang="en-US" dirty="0"/>
          </a:p>
        </p:txBody>
      </p:sp>
      <p:pic>
        <p:nvPicPr>
          <p:cNvPr id="18434" name="Picture 2" descr="C:\Users\Morihito\Downloads\IMG_15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959" y="4005064"/>
            <a:ext cx="2423474" cy="1993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Morihito\Downloads\IMG_1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228" y="1412776"/>
            <a:ext cx="2417205" cy="215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テキスト ボックス 3"/>
          <p:cNvSpPr txBox="1"/>
          <p:nvPr/>
        </p:nvSpPr>
        <p:spPr>
          <a:xfrm>
            <a:off x="5925795" y="6093296"/>
            <a:ext cx="27334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Thermostatic chamber</a:t>
            </a:r>
            <a:endParaRPr kumimoji="1" lang="ja-JP" altLang="en-US" sz="2000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5724128" y="3573016"/>
            <a:ext cx="35605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2000" dirty="0"/>
              <a:t>Glass cell and water phantom</a:t>
            </a:r>
            <a:endParaRPr kumimoji="1" lang="ja-JP" altLang="en-US" sz="2000" dirty="0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395536" y="4581128"/>
            <a:ext cx="55177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/>
              <a:t>To verify the conversion of dose to graphite to dose to water,  we will measure the absorbed dose to water for the high-energy photon and electron beams by using the water calorimeter and the compact calorimeter.</a:t>
            </a:r>
            <a:endParaRPr kumimoji="1" lang="ja-JP" altLang="en-US" sz="2000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95536" y="2924944"/>
            <a:ext cx="55446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The temperature stability of water is ~0.01 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ja-JP" sz="2000" dirty="0"/>
              <a:t> </a:t>
            </a:r>
            <a:r>
              <a:rPr lang="en-US" altLang="ja-JP" sz="2000" dirty="0"/>
              <a:t>T</a:t>
            </a:r>
            <a:r>
              <a:rPr kumimoji="1" lang="en-US" altLang="ja-JP" sz="2000" dirty="0"/>
              <a:t>he water temperature in glass cell is measured by using AC lock-in amplifier bridge.</a:t>
            </a: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82182" y="1484784"/>
            <a:ext cx="54592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ja-JP" sz="2000" dirty="0"/>
              <a:t>A water calorimeter is developed as a primary standard of the dose to water for a clinical charged particle beam.</a:t>
            </a:r>
            <a:endParaRPr kumimoji="1" lang="ja-JP" altLang="en-US" sz="2000" dirty="0"/>
          </a:p>
        </p:txBody>
      </p:sp>
      <p:pic>
        <p:nvPicPr>
          <p:cNvPr id="10" name="Picture 3" descr="C:\Users\Morihito\Downloads\IMG_153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628" y="1565176"/>
            <a:ext cx="2417205" cy="2151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75763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タイトル 1">
            <a:extLst>
              <a:ext uri="{FF2B5EF4-FFF2-40B4-BE49-F238E27FC236}">
                <a16:creationId xmlns:a16="http://schemas.microsoft.com/office/drawing/2014/main" id="{E84D56AE-E63E-4A0A-B4D9-3ED0E432F6F4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321547" y="2250831"/>
            <a:ext cx="8299939" cy="1259132"/>
          </a:xfrm>
        </p:spPr>
        <p:txBody>
          <a:bodyPr/>
          <a:lstStyle/>
          <a:p>
            <a:r>
              <a:rPr lang="en-US" altLang="ja-JP" sz="5400" dirty="0"/>
              <a:t>High Dose</a:t>
            </a:r>
            <a:r>
              <a:rPr lang="ja-JP" altLang="en-US" sz="5400" dirty="0"/>
              <a:t> </a:t>
            </a:r>
            <a:r>
              <a:rPr lang="en-US" altLang="ja-JP" sz="5400" dirty="0"/>
              <a:t>Dosimetry</a:t>
            </a:r>
            <a:endParaRPr lang="ja-JP" altLang="en-US" sz="5400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タイトル 6">
            <a:extLst>
              <a:ext uri="{FF2B5EF4-FFF2-40B4-BE49-F238E27FC236}">
                <a16:creationId xmlns:a16="http://schemas.microsoft.com/office/drawing/2014/main" id="{A83E2E95-8C29-4C4F-A196-27D6F2C484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143000"/>
          </a:xfrm>
        </p:spPr>
        <p:txBody>
          <a:bodyPr/>
          <a:lstStyle/>
          <a:p>
            <a:r>
              <a:rPr lang="en-US" altLang="ja-JP" sz="3600"/>
              <a:t>Alanine/ESR dosimetry for high dose measurement</a:t>
            </a:r>
            <a:endParaRPr lang="ja-JP" altLang="en-US" sz="3600"/>
          </a:p>
        </p:txBody>
      </p:sp>
      <p:sp>
        <p:nvSpPr>
          <p:cNvPr id="24579" name="スライド番号プレースホルダー 3">
            <a:extLst>
              <a:ext uri="{FF2B5EF4-FFF2-40B4-BE49-F238E27FC236}">
                <a16:creationId xmlns:a16="http://schemas.microsoft.com/office/drawing/2014/main" id="{1A80B7F6-FE7F-4CBF-9879-C3885C9C22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28EF1C8-D6C9-44E8-A076-4B7B394DD142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US" altLang="ja-JP" sz="1400"/>
          </a:p>
        </p:txBody>
      </p:sp>
      <p:pic>
        <p:nvPicPr>
          <p:cNvPr id="24580" name="図 8">
            <a:extLst>
              <a:ext uri="{FF2B5EF4-FFF2-40B4-BE49-F238E27FC236}">
                <a16:creationId xmlns:a16="http://schemas.microsoft.com/office/drawing/2014/main" id="{33B64B62-8F96-4C32-AD6C-9312C63D8E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03" t="27020" r="43033" b="34418"/>
          <a:stretch>
            <a:fillRect/>
          </a:stretch>
        </p:blipFill>
        <p:spPr bwMode="auto">
          <a:xfrm>
            <a:off x="1001713" y="2125663"/>
            <a:ext cx="2817812" cy="241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テキスト ボックス 1">
            <a:extLst>
              <a:ext uri="{FF2B5EF4-FFF2-40B4-BE49-F238E27FC236}">
                <a16:creationId xmlns:a16="http://schemas.microsoft.com/office/drawing/2014/main" id="{E6948937-F57C-4364-8532-EC9909B167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8100" y="4484688"/>
            <a:ext cx="2301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1800"/>
              <a:t>Diameter: 4.8 mm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Ø"/>
            </a:pPr>
            <a:r>
              <a:rPr lang="en-US" altLang="ja-JP" sz="1800"/>
              <a:t>Height: 2.7 mm</a:t>
            </a:r>
            <a:endParaRPr lang="ja-JP" altLang="en-US" sz="180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521C6ABD-1062-45B4-BAFE-38AE5C7E6A29}"/>
              </a:ext>
            </a:extLst>
          </p:cNvPr>
          <p:cNvSpPr txBox="1"/>
          <p:nvPr/>
        </p:nvSpPr>
        <p:spPr>
          <a:xfrm>
            <a:off x="665163" y="5297488"/>
            <a:ext cx="5211762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b="1" i="1" dirty="0"/>
              <a:t>Required characterization and evaluation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Irradiation temperature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Irradiation humidity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r>
              <a:rPr lang="en-US" altLang="ja-JP" dirty="0"/>
              <a:t>Dose</a:t>
            </a:r>
          </a:p>
        </p:txBody>
      </p:sp>
      <p:sp>
        <p:nvSpPr>
          <p:cNvPr id="24583" name="正方形/長方形 11">
            <a:extLst>
              <a:ext uri="{FF2B5EF4-FFF2-40B4-BE49-F238E27FC236}">
                <a16:creationId xmlns:a16="http://schemas.microsoft.com/office/drawing/2014/main" id="{AB2F6EAA-53CF-4799-A592-1A1E8CF032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4800" y="5573713"/>
            <a:ext cx="4572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ja-JP" sz="1800"/>
              <a:t>Dose rate</a:t>
            </a:r>
          </a:p>
          <a:p>
            <a:pPr>
              <a:spcBef>
                <a:spcPct val="0"/>
              </a:spcBef>
            </a:pPr>
            <a:r>
              <a:rPr lang="en-US" altLang="ja-JP" sz="1800"/>
              <a:t>Fading</a:t>
            </a:r>
          </a:p>
          <a:p>
            <a:pPr>
              <a:spcBef>
                <a:spcPct val="0"/>
              </a:spcBef>
            </a:pPr>
            <a:r>
              <a:rPr lang="en-US" altLang="ja-JP" sz="1800"/>
              <a:t>ESR measurement temperature</a:t>
            </a:r>
          </a:p>
        </p:txBody>
      </p:sp>
      <p:pic>
        <p:nvPicPr>
          <p:cNvPr id="24584" name="図 4">
            <a:extLst>
              <a:ext uri="{FF2B5EF4-FFF2-40B4-BE49-F238E27FC236}">
                <a16:creationId xmlns:a16="http://schemas.microsoft.com/office/drawing/2014/main" id="{E3CC61F2-45E2-4538-AFFB-D295145F165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16" b="14304"/>
          <a:stretch>
            <a:fillRect/>
          </a:stretch>
        </p:blipFill>
        <p:spPr bwMode="auto">
          <a:xfrm>
            <a:off x="5316538" y="2065338"/>
            <a:ext cx="2903537" cy="282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C7EF0F7B-0470-4ABD-A232-EBE78E5DBB70}"/>
              </a:ext>
            </a:extLst>
          </p:cNvPr>
          <p:cNvCxnSpPr/>
          <p:nvPr/>
        </p:nvCxnSpPr>
        <p:spPr>
          <a:xfrm flipH="1" flipV="1">
            <a:off x="6851650" y="3616325"/>
            <a:ext cx="952500" cy="1347788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586" name="テキスト ボックス 14">
            <a:extLst>
              <a:ext uri="{FF2B5EF4-FFF2-40B4-BE49-F238E27FC236}">
                <a16:creationId xmlns:a16="http://schemas.microsoft.com/office/drawing/2014/main" id="{80C228ED-C235-4B4D-B41D-4B89FC3B7D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5238" y="4910138"/>
            <a:ext cx="827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Cavity</a:t>
            </a:r>
            <a:endParaRPr lang="ja-JP" altLang="en-US" sz="1800"/>
          </a:p>
        </p:txBody>
      </p:sp>
      <p:cxnSp>
        <p:nvCxnSpPr>
          <p:cNvPr id="16" name="直線矢印コネクタ 15">
            <a:extLst>
              <a:ext uri="{FF2B5EF4-FFF2-40B4-BE49-F238E27FC236}">
                <a16:creationId xmlns:a16="http://schemas.microsoft.com/office/drawing/2014/main" id="{9A778119-2EF2-463B-80E3-BC922923B7F0}"/>
              </a:ext>
            </a:extLst>
          </p:cNvPr>
          <p:cNvCxnSpPr/>
          <p:nvPr/>
        </p:nvCxnSpPr>
        <p:spPr>
          <a:xfrm flipH="1" flipV="1">
            <a:off x="5840413" y="3332163"/>
            <a:ext cx="26987" cy="163195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588" name="テキスト ボックス 16">
            <a:extLst>
              <a:ext uri="{FF2B5EF4-FFF2-40B4-BE49-F238E27FC236}">
                <a16:creationId xmlns:a16="http://schemas.microsoft.com/office/drawing/2014/main" id="{428AFBE6-B451-4650-9F27-63FBA18C24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2075" y="4913313"/>
            <a:ext cx="16732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/>
              <a:t>Electromagnet</a:t>
            </a:r>
            <a:endParaRPr lang="ja-JP" altLang="en-US" sz="1800"/>
          </a:p>
        </p:txBody>
      </p:sp>
      <p:cxnSp>
        <p:nvCxnSpPr>
          <p:cNvPr id="20" name="直線矢印コネクタ 19">
            <a:extLst>
              <a:ext uri="{FF2B5EF4-FFF2-40B4-BE49-F238E27FC236}">
                <a16:creationId xmlns:a16="http://schemas.microsoft.com/office/drawing/2014/main" id="{D049A491-68DC-4940-993D-FE375462AE0D}"/>
              </a:ext>
            </a:extLst>
          </p:cNvPr>
          <p:cNvCxnSpPr/>
          <p:nvPr/>
        </p:nvCxnSpPr>
        <p:spPr>
          <a:xfrm flipV="1">
            <a:off x="5880100" y="3640138"/>
            <a:ext cx="1774825" cy="13239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590" name="正方形/長方形 2">
            <a:extLst>
              <a:ext uri="{FF2B5EF4-FFF2-40B4-BE49-F238E27FC236}">
                <a16:creationId xmlns:a16="http://schemas.microsoft.com/office/drawing/2014/main" id="{B36DAD1B-F533-4CA3-A552-CE006A1D8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13" y="1738313"/>
            <a:ext cx="50165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/>
              <a:t>Alanine</a:t>
            </a:r>
            <a:r>
              <a:rPr lang="ja-JP" altLang="en-US" sz="1800"/>
              <a:t> </a:t>
            </a:r>
            <a:r>
              <a:rPr lang="en-US" altLang="ja-JP" sz="1800"/>
              <a:t>Pellet (Made by Harwell Dosimeter</a:t>
            </a:r>
            <a:r>
              <a:rPr lang="ja-JP" altLang="en-US" sz="1800"/>
              <a:t> </a:t>
            </a:r>
            <a:r>
              <a:rPr lang="en-US" altLang="ja-JP" sz="1800"/>
              <a:t>Ltd)</a:t>
            </a:r>
          </a:p>
        </p:txBody>
      </p:sp>
      <p:sp>
        <p:nvSpPr>
          <p:cNvPr id="24591" name="正方形/長方形 17">
            <a:extLst>
              <a:ext uri="{FF2B5EF4-FFF2-40B4-BE49-F238E27FC236}">
                <a16:creationId xmlns:a16="http://schemas.microsoft.com/office/drawing/2014/main" id="{50268C2D-6774-4A4E-85A7-7318D5506E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41988" y="1676400"/>
            <a:ext cx="20510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/>
              <a:t>ESR spectrometer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Low dose rate </a:t>
            </a:r>
            <a:br>
              <a:rPr lang="en-US" altLang="ja-JP" dirty="0"/>
            </a:br>
            <a:r>
              <a:rPr lang="en-US" altLang="ja-JP" dirty="0"/>
              <a:t>irradiation system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8870412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Low dose rate irradiation system</a:t>
            </a:r>
            <a:endParaRPr lang="ja-JP" altLang="en-US" sz="4000" dirty="0"/>
          </a:p>
        </p:txBody>
      </p:sp>
      <p:sp>
        <p:nvSpPr>
          <p:cNvPr id="13315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79512" y="1628800"/>
            <a:ext cx="5338936" cy="2546350"/>
          </a:xfrm>
        </p:spPr>
        <p:txBody>
          <a:bodyPr/>
          <a:lstStyle/>
          <a:p>
            <a:r>
              <a:rPr lang="en-US" altLang="ja-JP" sz="2400" dirty="0"/>
              <a:t>It becomes important to measure around 0.2 </a:t>
            </a:r>
            <a:r>
              <a:rPr lang="en-US" altLang="ja-JP" sz="2400" dirty="0" err="1"/>
              <a:t>μSv</a:t>
            </a:r>
            <a:r>
              <a:rPr lang="en-US" altLang="ja-JP" sz="2400" dirty="0"/>
              <a:t>/h</a:t>
            </a:r>
            <a:r>
              <a:rPr lang="ja-JP" altLang="en-US" sz="2400" dirty="0"/>
              <a:t> </a:t>
            </a:r>
            <a:r>
              <a:rPr lang="en-US" altLang="ja-JP" sz="2400" dirty="0"/>
              <a:t>because of decontamination level after the nuclear accident.</a:t>
            </a:r>
            <a:endParaRPr lang="ja-JP" altLang="en-US" sz="2400" dirty="0"/>
          </a:p>
          <a:p>
            <a:r>
              <a:rPr lang="en-US" altLang="ja-JP" sz="2400" dirty="0"/>
              <a:t>Current irradiation facility calibrates above 3 </a:t>
            </a:r>
            <a:r>
              <a:rPr lang="en-US" altLang="ja-JP" sz="2400" dirty="0" err="1"/>
              <a:t>μSv</a:t>
            </a:r>
            <a:r>
              <a:rPr lang="en-US" altLang="ja-JP" sz="2400" dirty="0"/>
              <a:t>/h for Cs-137.</a:t>
            </a:r>
          </a:p>
        </p:txBody>
      </p:sp>
      <p:sp>
        <p:nvSpPr>
          <p:cNvPr id="4" name="下矢印 3"/>
          <p:cNvSpPr/>
          <p:nvPr/>
        </p:nvSpPr>
        <p:spPr>
          <a:xfrm>
            <a:off x="2640013" y="4343400"/>
            <a:ext cx="777875" cy="3746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3317" name="テキスト ボックス 4"/>
          <p:cNvSpPr txBox="1">
            <a:spLocks noChangeArrowheads="1"/>
          </p:cNvSpPr>
          <p:nvPr/>
        </p:nvSpPr>
        <p:spPr bwMode="auto">
          <a:xfrm>
            <a:off x="831850" y="4862513"/>
            <a:ext cx="4322763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b="1" dirty="0"/>
              <a:t>New irradiation system is developing for low dose rate (0.1~3.0 </a:t>
            </a:r>
            <a:r>
              <a:rPr lang="en-US" altLang="ja-JP" sz="2400" b="1" dirty="0" err="1"/>
              <a:t>μSv</a:t>
            </a:r>
            <a:r>
              <a:rPr lang="en-US" altLang="ja-JP" sz="2400" b="1" dirty="0"/>
              <a:t>/h).</a:t>
            </a: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0" y="2036763"/>
            <a:ext cx="3262313" cy="230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9" name="テキスト ボックス 5"/>
          <p:cNvSpPr txBox="1">
            <a:spLocks noChangeArrowheads="1"/>
          </p:cNvSpPr>
          <p:nvPr/>
        </p:nvSpPr>
        <p:spPr bwMode="auto">
          <a:xfrm>
            <a:off x="5436096" y="4581128"/>
            <a:ext cx="349192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30</a:t>
            </a:r>
            <a:r>
              <a:rPr lang="ja-JP" altLang="en-US" sz="2400" dirty="0"/>
              <a:t> </a:t>
            </a:r>
            <a:r>
              <a:rPr lang="en-US" altLang="ja-JP" sz="2400" dirty="0"/>
              <a:t>mm</a:t>
            </a:r>
            <a:r>
              <a:rPr lang="ja-JP" altLang="en-US" sz="2400" dirty="0"/>
              <a:t> </a:t>
            </a:r>
            <a:r>
              <a:rPr lang="en-US" altLang="ja-JP" sz="2400" dirty="0"/>
              <a:t>lead wall for shielding.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dirty="0"/>
              <a:t>B.G. is below 0.01μSv/h</a:t>
            </a:r>
          </a:p>
        </p:txBody>
      </p:sp>
      <p:sp>
        <p:nvSpPr>
          <p:cNvPr id="13320" name="スライド番号プレースホルダー 1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85DA28-5654-44D5-B7B6-F344390034BC}" type="slidenum">
              <a:rPr lang="en-US" altLang="ja-JP" sz="1400"/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ja-JP" sz="1400"/>
          </a:p>
        </p:txBody>
      </p:sp>
    </p:spTree>
    <p:extLst>
      <p:ext uri="{BB962C8B-B14F-4D97-AF65-F5344CB8AC3E}">
        <p14:creationId xmlns:p14="http://schemas.microsoft.com/office/powerpoint/2010/main" val="35333761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39061" y="404664"/>
            <a:ext cx="8229600" cy="1143000"/>
          </a:xfrm>
        </p:spPr>
        <p:txBody>
          <a:bodyPr/>
          <a:lstStyle/>
          <a:p>
            <a:r>
              <a:rPr lang="en-US" altLang="ja-JP" b="1" dirty="0"/>
              <a:t>Scattering radiation in the irradiation system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-36512" y="1600200"/>
            <a:ext cx="4176464" cy="4637112"/>
          </a:xfrm>
        </p:spPr>
        <p:txBody>
          <a:bodyPr>
            <a:noAutofit/>
          </a:bodyPr>
          <a:lstStyle/>
          <a:p>
            <a:r>
              <a:rPr lang="en-US" altLang="ja-JP" sz="2200" dirty="0"/>
              <a:t>The photon energy spectra of Cs-137 in this irradiation system were measured with a </a:t>
            </a:r>
            <a:r>
              <a:rPr lang="en-US" altLang="ja-JP" sz="2200" dirty="0" err="1"/>
              <a:t>CdZnTe</a:t>
            </a:r>
            <a:r>
              <a:rPr lang="en-US" altLang="ja-JP" sz="2200" dirty="0"/>
              <a:t> detector and the contribution of scattered photons is evaluated.</a:t>
            </a:r>
          </a:p>
          <a:p>
            <a:r>
              <a:rPr lang="en-US" altLang="ja-JP" sz="2200" dirty="0"/>
              <a:t>The measured data were unfolded to obtain photon energy spectra.</a:t>
            </a:r>
          </a:p>
          <a:p>
            <a:endParaRPr kumimoji="1" lang="en-US" altLang="ja-JP" sz="2200" dirty="0"/>
          </a:p>
          <a:p>
            <a:r>
              <a:rPr lang="en-US" altLang="ja-JP" sz="2200" dirty="0"/>
              <a:t>The dose rate of scattered photons is less than 10 % of that of the direct gamma-rays from Cs-137.</a:t>
            </a:r>
            <a:endParaRPr kumimoji="1" lang="ja-JP" altLang="en-US" sz="22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41" y="1412776"/>
            <a:ext cx="4919255" cy="5284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下矢印 3"/>
          <p:cNvSpPr/>
          <p:nvPr/>
        </p:nvSpPr>
        <p:spPr>
          <a:xfrm>
            <a:off x="1907704" y="4797152"/>
            <a:ext cx="504056" cy="3240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 rot="16200000">
            <a:off x="2560422" y="3352346"/>
            <a:ext cx="338437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Dose rate (</a:t>
            </a:r>
            <a:r>
              <a:rPr kumimoji="1" lang="en-US" altLang="ja-JP" dirty="0" err="1"/>
              <a:t>Sv</a:t>
            </a:r>
            <a:r>
              <a:rPr lang="en-US" altLang="ja-JP" dirty="0"/>
              <a:t>/h)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5220072" y="6237312"/>
            <a:ext cx="288032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Photon energy (MeV)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27098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r>
              <a:rPr kumimoji="1" lang="en-US" altLang="ja-JP" b="1" dirty="0"/>
              <a:t>Uncertainty budget</a:t>
            </a:r>
            <a:endParaRPr kumimoji="1" lang="ja-JP" altLang="en-US" b="1" dirty="0"/>
          </a:p>
        </p:txBody>
      </p:sp>
      <p:graphicFrame>
        <p:nvGraphicFramePr>
          <p:cNvPr id="4" name="コンテンツ プレースホルダー 3"/>
          <p:cNvGraphicFramePr>
            <a:graphicFrameLocks noGrp="1"/>
          </p:cNvGraphicFramePr>
          <p:nvPr>
            <p:ph idx="1"/>
            <p:extLst/>
          </p:nvPr>
        </p:nvGraphicFramePr>
        <p:xfrm>
          <a:off x="683568" y="1196756"/>
          <a:ext cx="7848872" cy="540059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58481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1144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 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ts val="16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Relative uncertainty (%)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Calibration coefficient for 15000cm</a:t>
                      </a:r>
                      <a:r>
                        <a:rPr lang="en-US" sz="2000" kern="100" baseline="30000" dirty="0">
                          <a:effectLst/>
                        </a:rPr>
                        <a:t>3</a:t>
                      </a:r>
                      <a:r>
                        <a:rPr lang="en-US" sz="2000" kern="100" dirty="0">
                          <a:effectLst/>
                        </a:rPr>
                        <a:t> chamber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1.1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Current measurement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1.2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Temperature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0.1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Pressure</a:t>
                      </a:r>
                      <a:endParaRPr lang="ja-JP" sz="20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0.1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Humidity</a:t>
                      </a:r>
                      <a:endParaRPr lang="ja-JP" sz="20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0.02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Position of chamber</a:t>
                      </a:r>
                      <a:endParaRPr lang="ja-JP" sz="20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0.18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Position of source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0.18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Non-uniformity</a:t>
                      </a:r>
                      <a:endParaRPr lang="ja-JP" sz="20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1.01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Conversion coefficient for H*(10)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0.63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Combined standard uncertainty for air-kerma</a:t>
                      </a:r>
                      <a:endParaRPr lang="ja-JP" sz="20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1.92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446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>
                          <a:effectLst/>
                        </a:rPr>
                        <a:t>Combined standard uncertainty for H*(10)</a:t>
                      </a:r>
                      <a:endParaRPr lang="ja-JP" sz="2000" kern="10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2.02</a:t>
                      </a:r>
                      <a:endParaRPr lang="ja-JP" sz="2000" kern="100" dirty="0">
                        <a:effectLst/>
                        <a:latin typeface="Century"/>
                        <a:ea typeface="ＭＳ 明朝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193925" y="2947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42172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テキスト ボックス 5"/>
          <p:cNvSpPr txBox="1"/>
          <p:nvPr/>
        </p:nvSpPr>
        <p:spPr>
          <a:xfrm>
            <a:off x="290101" y="1061557"/>
            <a:ext cx="22573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7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Introduction</a:t>
            </a:r>
            <a:endParaRPr lang="ja-JP" altLang="en-US" sz="27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graphicFrame>
        <p:nvGraphicFramePr>
          <p:cNvPr id="7" name="グラフ 6">
            <a:extLst>
              <a:ext uri="{FF2B5EF4-FFF2-40B4-BE49-F238E27FC236}">
                <a16:creationId xmlns:a16="http://schemas.microsoft.com/office/drawing/2014/main" id="{F34E7CE4-4F80-4E66-B242-1284E919E5A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2793190"/>
              </p:ext>
            </p:extLst>
          </p:nvPr>
        </p:nvGraphicFramePr>
        <p:xfrm>
          <a:off x="290101" y="1783668"/>
          <a:ext cx="4624799" cy="3293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図 7">
            <a:extLst>
              <a:ext uri="{FF2B5EF4-FFF2-40B4-BE49-F238E27FC236}">
                <a16:creationId xmlns:a16="http://schemas.microsoft.com/office/drawing/2014/main" id="{AD098913-E14D-4FD8-A8CF-AF904FE230C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7492" y="2966803"/>
            <a:ext cx="966348" cy="911474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63829FCD-0606-4E11-B7A0-990DE450D454}"/>
              </a:ext>
            </a:extLst>
          </p:cNvPr>
          <p:cNvSpPr txBox="1"/>
          <p:nvPr/>
        </p:nvSpPr>
        <p:spPr>
          <a:xfrm>
            <a:off x="273648" y="5206451"/>
            <a:ext cx="46412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*20 </a:t>
            </a: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mSv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 in a year, averaged over 5 years, with no single year exceeding 50 </a:t>
            </a:r>
            <a:r>
              <a:rPr lang="en-US" altLang="ja-JP" sz="12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mSv</a:t>
            </a:r>
            <a:r>
              <a:rPr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.</a:t>
            </a:r>
            <a:endParaRPr lang="ja-JP" altLang="en-US" sz="12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03D9A270-F810-46FB-8937-0D86B7B92011}"/>
              </a:ext>
            </a:extLst>
          </p:cNvPr>
          <p:cNvSpPr txBox="1"/>
          <p:nvPr/>
        </p:nvSpPr>
        <p:spPr>
          <a:xfrm>
            <a:off x="1125412" y="2220757"/>
            <a:ext cx="631733" cy="27699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>
                    <a:lumMod val="95000"/>
                  </a:schemeClr>
                </a:solidFill>
              </a:rPr>
              <a:t>Old</a:t>
            </a:r>
            <a:endParaRPr lang="en-US" altLang="ja-JP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2730D35-9CA8-4931-968F-2F197162642A}"/>
              </a:ext>
            </a:extLst>
          </p:cNvPr>
          <p:cNvSpPr txBox="1"/>
          <p:nvPr/>
        </p:nvSpPr>
        <p:spPr>
          <a:xfrm>
            <a:off x="1111648" y="2501027"/>
            <a:ext cx="631733" cy="276999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altLang="ja-JP" sz="1200" dirty="0">
                <a:solidFill>
                  <a:schemeClr val="bg1">
                    <a:lumMod val="95000"/>
                  </a:schemeClr>
                </a:solidFill>
              </a:rPr>
              <a:t>New</a:t>
            </a:r>
            <a:endParaRPr lang="en-US" altLang="ja-JP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12" name="直線矢印コネクタ 11">
            <a:extLst>
              <a:ext uri="{FF2B5EF4-FFF2-40B4-BE49-F238E27FC236}">
                <a16:creationId xmlns:a16="http://schemas.microsoft.com/office/drawing/2014/main" id="{12A324E8-EB24-4D53-9D22-AFC70E79E0B5}"/>
              </a:ext>
            </a:extLst>
          </p:cNvPr>
          <p:cNvCxnSpPr/>
          <p:nvPr/>
        </p:nvCxnSpPr>
        <p:spPr>
          <a:xfrm>
            <a:off x="2800666" y="4007206"/>
            <a:ext cx="225619" cy="339186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A32981F-9C51-4043-BA16-E7649A564C45}"/>
              </a:ext>
            </a:extLst>
          </p:cNvPr>
          <p:cNvSpPr txBox="1"/>
          <p:nvPr/>
        </p:nvSpPr>
        <p:spPr>
          <a:xfrm>
            <a:off x="1152151" y="4082738"/>
            <a:ext cx="533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*Note</a:t>
            </a:r>
            <a:endParaRPr lang="ja-JP" altLang="en-US" sz="900" dirty="0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E53048B2-7808-4188-B113-6A5CF254757D}"/>
              </a:ext>
            </a:extLst>
          </p:cNvPr>
          <p:cNvSpPr txBox="1"/>
          <p:nvPr/>
        </p:nvSpPr>
        <p:spPr>
          <a:xfrm>
            <a:off x="1566491" y="4082738"/>
            <a:ext cx="533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*Note</a:t>
            </a:r>
            <a:endParaRPr lang="ja-JP" altLang="en-US" sz="900" dirty="0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D913442D-51C0-4BCB-B99B-075F24A8DCDB}"/>
              </a:ext>
            </a:extLst>
          </p:cNvPr>
          <p:cNvSpPr txBox="1"/>
          <p:nvPr/>
        </p:nvSpPr>
        <p:spPr>
          <a:xfrm>
            <a:off x="2913475" y="4106439"/>
            <a:ext cx="533247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900" dirty="0"/>
              <a:t>*Note</a:t>
            </a:r>
            <a:endParaRPr lang="ja-JP" altLang="en-US" sz="900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75CD32D7-3E43-4294-B36A-7A3AFDABA3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274" y="3293256"/>
            <a:ext cx="1066435" cy="742059"/>
          </a:xfrm>
          <a:prstGeom prst="rect">
            <a:avLst/>
          </a:prstGeom>
        </p:spPr>
      </p:pic>
      <p:pic>
        <p:nvPicPr>
          <p:cNvPr id="17" name="図 16">
            <a:extLst>
              <a:ext uri="{FF2B5EF4-FFF2-40B4-BE49-F238E27FC236}">
                <a16:creationId xmlns:a16="http://schemas.microsoft.com/office/drawing/2014/main" id="{38C63747-2030-4E3F-997B-5EE5809F667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96" y="2442267"/>
            <a:ext cx="1039476" cy="508571"/>
          </a:xfrm>
          <a:prstGeom prst="rect">
            <a:avLst/>
          </a:prstGeom>
        </p:spPr>
      </p:pic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0BFB70C7-6AAE-4F6A-A0A5-C98738A020A4}"/>
              </a:ext>
            </a:extLst>
          </p:cNvPr>
          <p:cNvSpPr txBox="1"/>
          <p:nvPr/>
        </p:nvSpPr>
        <p:spPr>
          <a:xfrm>
            <a:off x="1228706" y="3084347"/>
            <a:ext cx="7547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/>
              <a:t>H</a:t>
            </a:r>
            <a:r>
              <a:rPr lang="en-US" altLang="ja-JP" dirty="0"/>
              <a:t>(10)</a:t>
            </a:r>
            <a:endParaRPr lang="ja-JP" altLang="en-US" dirty="0"/>
          </a:p>
        </p:txBody>
      </p:sp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3E9CEF96-D53F-46A6-9F21-7D18F3629A4D}"/>
              </a:ext>
            </a:extLst>
          </p:cNvPr>
          <p:cNvSpPr txBox="1"/>
          <p:nvPr/>
        </p:nvSpPr>
        <p:spPr>
          <a:xfrm>
            <a:off x="2512469" y="2646925"/>
            <a:ext cx="620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/>
              <a:t>H</a:t>
            </a:r>
            <a:r>
              <a:rPr lang="en-US" altLang="ja-JP" dirty="0"/>
              <a:t>(3)</a:t>
            </a:r>
            <a:endParaRPr lang="ja-JP" altLang="en-US" dirty="0"/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20F01E96-1E41-4057-AD93-A02ACB769A96}"/>
              </a:ext>
            </a:extLst>
          </p:cNvPr>
          <p:cNvSpPr txBox="1"/>
          <p:nvPr/>
        </p:nvSpPr>
        <p:spPr>
          <a:xfrm>
            <a:off x="3814547" y="2128672"/>
            <a:ext cx="955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i="1" dirty="0"/>
              <a:t>H</a:t>
            </a:r>
            <a:r>
              <a:rPr lang="en-US" altLang="ja-JP" dirty="0"/>
              <a:t>(0.07)</a:t>
            </a:r>
            <a:endParaRPr lang="ja-JP" altLang="en-US" dirty="0"/>
          </a:p>
        </p:txBody>
      </p:sp>
      <p:sp>
        <p:nvSpPr>
          <p:cNvPr id="22" name="正方形/長方形 21">
            <a:extLst>
              <a:ext uri="{FF2B5EF4-FFF2-40B4-BE49-F238E27FC236}">
                <a16:creationId xmlns:a16="http://schemas.microsoft.com/office/drawing/2014/main" id="{9A198F72-F9EE-4C7F-9A53-06696D2AFA7D}"/>
              </a:ext>
            </a:extLst>
          </p:cNvPr>
          <p:cNvSpPr/>
          <p:nvPr/>
        </p:nvSpPr>
        <p:spPr>
          <a:xfrm>
            <a:off x="5111989" y="1858723"/>
            <a:ext cx="388826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The dosimetry for </a:t>
            </a:r>
            <a:r>
              <a:rPr lang="en-US" altLang="ja-JP" i="1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H</a:t>
            </a:r>
            <a:r>
              <a:rPr lang="en-US" altLang="ja-JP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(3) is the current interest because of the ICRP recommendation in 2011.</a:t>
            </a:r>
          </a:p>
          <a:p>
            <a:endParaRPr lang="en-US" altLang="ja-JP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The IAEA also recommend the new dose limit as following ICRP in TECDOC1731 (2013).</a:t>
            </a:r>
          </a:p>
          <a:p>
            <a:endParaRPr lang="en-US" altLang="ja-JP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EU decided to adopt new dose limit for the lens of the eyes.</a:t>
            </a:r>
          </a:p>
          <a:p>
            <a:endParaRPr lang="en-US" altLang="ja-JP" kern="1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r>
              <a:rPr lang="ja-JP" altLang="en-US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lang="en-US" altLang="ja-JP" kern="1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Radiation Council in Japan also recommended the new dose limits.</a:t>
            </a:r>
          </a:p>
        </p:txBody>
      </p:sp>
    </p:spTree>
    <p:extLst>
      <p:ext uri="{BB962C8B-B14F-4D97-AF65-F5344CB8AC3E}">
        <p14:creationId xmlns:p14="http://schemas.microsoft.com/office/powerpoint/2010/main" val="20733409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1EE7390-1CF4-4E71-A6BE-287616B2FB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972810"/>
            <a:ext cx="8229600" cy="1143000"/>
          </a:xfrm>
        </p:spPr>
        <p:txBody>
          <a:bodyPr/>
          <a:lstStyle/>
          <a:p>
            <a:r>
              <a:rPr lang="en-US" altLang="ja-JP" dirty="0"/>
              <a:t>Re-evaluation of air-</a:t>
            </a:r>
            <a:r>
              <a:rPr lang="en-US" altLang="ja-JP" dirty="0" err="1"/>
              <a:t>kerma</a:t>
            </a:r>
            <a:r>
              <a:rPr lang="en-US" altLang="ja-JP" dirty="0"/>
              <a:t> for ICRU report 90</a:t>
            </a:r>
            <a:br>
              <a:rPr lang="en-US" altLang="ja-JP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9F63106-29F8-4B70-AC9F-673FE80CF2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612193"/>
            <a:ext cx="8229600" cy="1513970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21462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タイトル 1">
            <a:extLst>
              <a:ext uri="{FF2B5EF4-FFF2-40B4-BE49-F238E27FC236}">
                <a16:creationId xmlns:a16="http://schemas.microsoft.com/office/drawing/2014/main" id="{0DDEA491-7D49-470D-9477-D34635423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/>
              <a:t>ICRU Report 90</a:t>
            </a:r>
            <a:endParaRPr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268544-B95F-48B8-A89C-D98FAF4BA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1417638"/>
            <a:ext cx="8229600" cy="5157787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ja-JP" sz="2400" dirty="0"/>
              <a:t>Key Data For Ionizing-Radiation Dosimetry: Measurement Standards And Applications</a:t>
            </a:r>
          </a:p>
          <a:p>
            <a:pPr>
              <a:defRPr/>
            </a:pPr>
            <a:endParaRPr lang="en-US" altLang="ja-JP" sz="1800" dirty="0"/>
          </a:p>
          <a:p>
            <a:pPr>
              <a:defRPr/>
            </a:pPr>
            <a:r>
              <a:rPr lang="en-US" altLang="ja-JP" sz="1800" dirty="0"/>
              <a:t>Stopping power for charged particle</a:t>
            </a:r>
          </a:p>
          <a:p>
            <a:pPr>
              <a:defRPr/>
            </a:pPr>
            <a:r>
              <a:rPr lang="en-US" altLang="ja-JP" sz="1800" dirty="0"/>
              <a:t>Mean excitation energies for air, graphite, water</a:t>
            </a:r>
          </a:p>
          <a:p>
            <a:pPr>
              <a:defRPr/>
            </a:pPr>
            <a:r>
              <a:rPr lang="en-US" altLang="ja-JP" sz="1800" dirty="0"/>
              <a:t>Photon cross sections for air, graphite, water</a:t>
            </a:r>
          </a:p>
          <a:p>
            <a:pPr>
              <a:defRPr/>
            </a:pPr>
            <a:r>
              <a:rPr lang="en-US" altLang="ja-JP" sz="1800" dirty="0"/>
              <a:t>Heat defect for graphite, water</a:t>
            </a:r>
          </a:p>
          <a:p>
            <a:pPr>
              <a:defRPr/>
            </a:pPr>
            <a:r>
              <a:rPr lang="en-US" altLang="ja-JP" sz="1800" dirty="0" err="1"/>
              <a:t>W_air</a:t>
            </a:r>
            <a:r>
              <a:rPr lang="en-US" altLang="ja-JP" sz="1800" dirty="0"/>
              <a:t> (uncertainty is increased)</a:t>
            </a:r>
          </a:p>
          <a:p>
            <a:pPr>
              <a:defRPr/>
            </a:pPr>
            <a:r>
              <a:rPr lang="en-US" altLang="ja-JP" sz="1800" dirty="0"/>
              <a:t>the correction to the measured charge due to the initial ion pairs created by an incident photon</a:t>
            </a:r>
          </a:p>
          <a:p>
            <a:pPr>
              <a:defRPr/>
            </a:pPr>
            <a:r>
              <a:rPr lang="en-US" altLang="ja-JP" sz="1800" dirty="0"/>
              <a:t>the deviation of </a:t>
            </a:r>
            <a:r>
              <a:rPr lang="en-US" altLang="ja-JP" sz="1800" dirty="0" err="1"/>
              <a:t>W_air</a:t>
            </a:r>
            <a:r>
              <a:rPr lang="en-US" altLang="ja-JP" sz="1800" dirty="0"/>
              <a:t> at low energies</a:t>
            </a:r>
          </a:p>
          <a:p>
            <a:pPr>
              <a:buFont typeface="Wingdings" panose="05000000000000000000" pitchFamily="2" charset="2"/>
              <a:buChar char="p"/>
              <a:defRPr/>
            </a:pPr>
            <a:r>
              <a:rPr lang="en-US" altLang="ja-JP" sz="1800" dirty="0"/>
              <a:t>Increase in the uncertainty for air-</a:t>
            </a:r>
            <a:r>
              <a:rPr lang="en-US" altLang="ja-JP" sz="1800" dirty="0" err="1"/>
              <a:t>kerma</a:t>
            </a:r>
            <a:r>
              <a:rPr lang="en-US" altLang="ja-JP" sz="1800" dirty="0"/>
              <a:t> measurements with free-air chambers.</a:t>
            </a:r>
          </a:p>
          <a:p>
            <a:pPr>
              <a:buFont typeface="Wingdings" panose="05000000000000000000" pitchFamily="2" charset="2"/>
              <a:buChar char="p"/>
              <a:defRPr/>
            </a:pPr>
            <a:r>
              <a:rPr lang="en-US" altLang="ja-JP" sz="1800" dirty="0"/>
              <a:t>Decrease of about 0.7 % in </a:t>
            </a:r>
            <a:r>
              <a:rPr lang="en-US" altLang="ja-JP" sz="1800" baseline="30000" dirty="0"/>
              <a:t>60</a:t>
            </a:r>
            <a:r>
              <a:rPr lang="en-US" altLang="ja-JP" sz="1800" dirty="0"/>
              <a:t>Co air-</a:t>
            </a:r>
            <a:r>
              <a:rPr lang="en-US" altLang="ja-JP" sz="1800" dirty="0" err="1"/>
              <a:t>kerma</a:t>
            </a:r>
            <a:r>
              <a:rPr lang="en-US" altLang="ja-JP" sz="1800" dirty="0"/>
              <a:t> measurements.</a:t>
            </a:r>
          </a:p>
          <a:p>
            <a:pPr>
              <a:buFont typeface="Wingdings" panose="05000000000000000000" pitchFamily="2" charset="2"/>
              <a:buChar char="p"/>
              <a:defRPr/>
            </a:pPr>
            <a:r>
              <a:rPr lang="en-US" altLang="ja-JP" sz="1800" dirty="0"/>
              <a:t>Decrease of about 0~1 % in air-</a:t>
            </a:r>
            <a:r>
              <a:rPr lang="en-US" altLang="ja-JP" sz="1800" dirty="0" err="1"/>
              <a:t>kerma</a:t>
            </a:r>
            <a:r>
              <a:rPr lang="en-US" altLang="ja-JP" sz="1800" dirty="0"/>
              <a:t> measurements at low energy X-rays. </a:t>
            </a:r>
          </a:p>
          <a:p>
            <a:pPr>
              <a:defRPr/>
            </a:pPr>
            <a:endParaRPr lang="en-US" altLang="ja-JP" sz="1800" dirty="0"/>
          </a:p>
          <a:p>
            <a:pPr marL="0" indent="0">
              <a:buFontTx/>
              <a:buNone/>
              <a:defRPr/>
            </a:pPr>
            <a:endParaRPr lang="en-US" altLang="ja-JP" sz="2400" dirty="0"/>
          </a:p>
        </p:txBody>
      </p:sp>
      <p:sp>
        <p:nvSpPr>
          <p:cNvPr id="36868" name="スライド番号プレースホルダー 3">
            <a:extLst>
              <a:ext uri="{FF2B5EF4-FFF2-40B4-BE49-F238E27FC236}">
                <a16:creationId xmlns:a16="http://schemas.microsoft.com/office/drawing/2014/main" id="{B51C2E59-B505-430F-BED7-B7ED5CE0E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C6C0BA-D1F3-46D7-B5BC-5BE12B3FF33B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ja-JP" sz="140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A456513-1822-40F4-8020-16CFBA2A8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Recommendation at CCRI(I)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FBF772B-7937-470D-A2C3-FB13FD9C6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387" y="1600200"/>
            <a:ext cx="8606413" cy="4525963"/>
          </a:xfrm>
        </p:spPr>
        <p:txBody>
          <a:bodyPr/>
          <a:lstStyle/>
          <a:p>
            <a:r>
              <a:rPr kumimoji="1" lang="en-US" altLang="ja-JP" dirty="0"/>
              <a:t>W value of air</a:t>
            </a:r>
          </a:p>
          <a:p>
            <a:pPr lvl="1"/>
            <a:r>
              <a:rPr kumimoji="1" lang="en-US" altLang="ja-JP" dirty="0"/>
              <a:t>No change for the value (33.97 J/C)</a:t>
            </a:r>
          </a:p>
          <a:p>
            <a:pPr lvl="1"/>
            <a:r>
              <a:rPr lang="en-US" altLang="ja-JP" dirty="0"/>
              <a:t>Uncertainty is changed from 0.15 % to 0.35 % except Co-60.</a:t>
            </a:r>
          </a:p>
          <a:p>
            <a:r>
              <a:rPr kumimoji="1" lang="en-US" altLang="ja-JP" dirty="0"/>
              <a:t>I value and stopping power</a:t>
            </a:r>
          </a:p>
          <a:p>
            <a:pPr lvl="1"/>
            <a:r>
              <a:rPr kumimoji="1" lang="en-US" altLang="ja-JP" dirty="0"/>
              <a:t>Graphite : 78 eV </a:t>
            </a:r>
            <a:r>
              <a:rPr kumimoji="1" lang="ja-JP" altLang="en-US" dirty="0"/>
              <a:t>⇒</a:t>
            </a:r>
            <a:r>
              <a:rPr kumimoji="1" lang="en-US" altLang="ja-JP" dirty="0"/>
              <a:t>81 eV</a:t>
            </a:r>
          </a:p>
          <a:p>
            <a:pPr lvl="1"/>
            <a:r>
              <a:rPr lang="en-US" altLang="ja-JP" dirty="0"/>
              <a:t>Water: 75 eV</a:t>
            </a:r>
            <a:r>
              <a:rPr lang="ja-JP" altLang="en-US" dirty="0"/>
              <a:t>⇒</a:t>
            </a:r>
            <a:r>
              <a:rPr lang="en-US" altLang="ja-JP" dirty="0"/>
              <a:t>78 eV</a:t>
            </a:r>
          </a:p>
          <a:p>
            <a:pPr lvl="1"/>
            <a:r>
              <a:rPr kumimoji="1" lang="en-US" altLang="ja-JP" dirty="0"/>
              <a:t>Air: </a:t>
            </a:r>
            <a:r>
              <a:rPr lang="en-US" altLang="ja-JP" dirty="0"/>
              <a:t>no change 85.7 eV, but for C beam, 82.8 eV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943517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685844-C96E-4DCB-B3E7-A9F8E24D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987CB6C-3E62-43B9-8635-3FA1BFFAF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Air </a:t>
            </a:r>
            <a:r>
              <a:rPr lang="en-US" altLang="ja-JP" dirty="0" err="1"/>
              <a:t>kerma</a:t>
            </a:r>
            <a:r>
              <a:rPr lang="en-US" altLang="ja-JP" dirty="0"/>
              <a:t> using a cavity chamber</a:t>
            </a:r>
          </a:p>
          <a:p>
            <a:pPr lvl="1"/>
            <a:r>
              <a:rPr kumimoji="1" lang="en-US" altLang="ja-JP" dirty="0"/>
              <a:t>Adopt </a:t>
            </a:r>
            <a:r>
              <a:rPr lang="en-US" altLang="ja-JP" dirty="0" err="1"/>
              <a:t>W</a:t>
            </a:r>
            <a:r>
              <a:rPr lang="en-US" altLang="ja-JP" sz="1400" dirty="0" err="1"/>
              <a:t>air</a:t>
            </a:r>
            <a:r>
              <a:rPr lang="ja-JP" altLang="en-US" dirty="0"/>
              <a:t>・</a:t>
            </a:r>
            <a:r>
              <a:rPr lang="en-US" altLang="ja-JP" dirty="0" err="1"/>
              <a:t>s</a:t>
            </a:r>
            <a:r>
              <a:rPr lang="en-US" altLang="ja-JP" sz="1400" dirty="0" err="1"/>
              <a:t>g,air</a:t>
            </a:r>
            <a:r>
              <a:rPr lang="en-US" altLang="ja-JP" dirty="0"/>
              <a:t>=33.72 for Co-60</a:t>
            </a:r>
          </a:p>
          <a:p>
            <a:pPr lvl="1"/>
            <a:r>
              <a:rPr kumimoji="1" lang="en-US" altLang="ja-JP" dirty="0"/>
              <a:t>Change the </a:t>
            </a:r>
            <a:r>
              <a:rPr lang="en-US" altLang="ja-JP" dirty="0" err="1"/>
              <a:t>s</a:t>
            </a:r>
            <a:r>
              <a:rPr lang="en-US" altLang="ja-JP" sz="2000" dirty="0" err="1"/>
              <a:t>g,air</a:t>
            </a:r>
            <a:r>
              <a:rPr kumimoji="1" lang="en-US" altLang="ja-JP" sz="2000" dirty="0"/>
              <a:t> </a:t>
            </a:r>
            <a:r>
              <a:rPr lang="en-US" altLang="ja-JP" dirty="0"/>
              <a:t>value for Cs-137 and Ir-192, and re-evaluate uncertainties</a:t>
            </a:r>
          </a:p>
          <a:p>
            <a:r>
              <a:rPr lang="en-US" altLang="ja-JP" dirty="0"/>
              <a:t>Air </a:t>
            </a:r>
            <a:r>
              <a:rPr lang="en-US" altLang="ja-JP" dirty="0" err="1"/>
              <a:t>kerma</a:t>
            </a:r>
            <a:r>
              <a:rPr lang="en-US" altLang="ja-JP" dirty="0"/>
              <a:t> using a free-air chamber</a:t>
            </a:r>
          </a:p>
          <a:p>
            <a:pPr lvl="1"/>
            <a:r>
              <a:rPr kumimoji="1" lang="en-US" altLang="ja-JP" dirty="0"/>
              <a:t>New correction factor </a:t>
            </a:r>
            <a:r>
              <a:rPr kumimoji="1" lang="en-US" altLang="ja-JP" dirty="0" err="1"/>
              <a:t>k</a:t>
            </a:r>
            <a:r>
              <a:rPr kumimoji="1" lang="en-US" altLang="ja-JP" sz="2000" dirty="0" err="1"/>
              <a:t>ii</a:t>
            </a:r>
            <a:r>
              <a:rPr kumimoji="1" lang="en-US" altLang="ja-JP" dirty="0"/>
              <a:t> and k</a:t>
            </a:r>
            <a:r>
              <a:rPr kumimoji="1" lang="en-US" altLang="ja-JP" sz="2000" dirty="0"/>
              <a:t>w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0362365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タイトル 1">
            <a:extLst>
              <a:ext uri="{FF2B5EF4-FFF2-40B4-BE49-F238E27FC236}">
                <a16:creationId xmlns:a16="http://schemas.microsoft.com/office/drawing/2014/main" id="{0DDEA491-7D49-470D-9477-D34635423A1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sz="4000" dirty="0"/>
              <a:t>Change of air-</a:t>
            </a:r>
            <a:r>
              <a:rPr lang="en-US" altLang="ja-JP" sz="4000" dirty="0" err="1"/>
              <a:t>kerma</a:t>
            </a:r>
            <a:r>
              <a:rPr lang="en-US" altLang="ja-JP" sz="4000" dirty="0"/>
              <a:t> at NMIJ</a:t>
            </a:r>
            <a:endParaRPr lang="ja-JP" altLang="en-US" sz="4000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F268544-B95F-48B8-A89C-D98FAF4BA2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382" y="1417639"/>
            <a:ext cx="8551718" cy="4169246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altLang="ja-JP" sz="2400" dirty="0"/>
              <a:t>NMIJ will change the air-</a:t>
            </a:r>
            <a:r>
              <a:rPr lang="en-US" altLang="ja-JP" sz="2400" dirty="0" err="1"/>
              <a:t>kerma</a:t>
            </a:r>
            <a:r>
              <a:rPr lang="en-US" altLang="ja-JP" sz="2400" dirty="0"/>
              <a:t> for gamma-rays and X-rays at 1</a:t>
            </a:r>
            <a:r>
              <a:rPr lang="en-US" altLang="ja-JP" sz="2400" baseline="30000" dirty="0"/>
              <a:t>st</a:t>
            </a:r>
            <a:r>
              <a:rPr lang="en-US" altLang="ja-JP" sz="2400" dirty="0"/>
              <a:t> of April 2019.</a:t>
            </a:r>
          </a:p>
          <a:p>
            <a:pPr>
              <a:defRPr/>
            </a:pPr>
            <a:r>
              <a:rPr lang="en-US" altLang="ja-JP" sz="2800" dirty="0"/>
              <a:t>Air-</a:t>
            </a:r>
            <a:r>
              <a:rPr lang="en-US" altLang="ja-JP" sz="2800" dirty="0" err="1"/>
              <a:t>kerma</a:t>
            </a:r>
            <a:r>
              <a:rPr lang="en-US" altLang="ja-JP" sz="2800" dirty="0"/>
              <a:t> for gamma-rays</a:t>
            </a:r>
          </a:p>
          <a:p>
            <a:pPr marL="0" indent="0">
              <a:buNone/>
              <a:defRPr/>
            </a:pPr>
            <a:endParaRPr lang="en-US" altLang="ja-JP" sz="1800" dirty="0"/>
          </a:p>
          <a:p>
            <a:pPr marL="0" indent="0">
              <a:buNone/>
              <a:defRPr/>
            </a:pPr>
            <a:endParaRPr lang="en-US" altLang="ja-JP" sz="1800" dirty="0"/>
          </a:p>
          <a:p>
            <a:pPr marL="0" indent="0">
              <a:buNone/>
              <a:defRPr/>
            </a:pPr>
            <a:endParaRPr lang="en-US" altLang="ja-JP" sz="1800" dirty="0"/>
          </a:p>
          <a:p>
            <a:pPr marL="0" indent="0">
              <a:buNone/>
              <a:defRPr/>
            </a:pPr>
            <a:endParaRPr lang="en-US" altLang="ja-JP" sz="1800" dirty="0"/>
          </a:p>
          <a:p>
            <a:pPr marL="0" indent="0">
              <a:buNone/>
              <a:defRPr/>
            </a:pPr>
            <a:endParaRPr lang="en-US" altLang="ja-JP" sz="1800" dirty="0"/>
          </a:p>
          <a:p>
            <a:pPr marL="0" indent="0">
              <a:buNone/>
              <a:defRPr/>
            </a:pPr>
            <a:endParaRPr lang="en-US" altLang="ja-JP" sz="1800" dirty="0"/>
          </a:p>
          <a:p>
            <a:pPr marL="0" indent="0">
              <a:buFontTx/>
              <a:buNone/>
              <a:defRPr/>
            </a:pPr>
            <a:endParaRPr lang="en-US" altLang="ja-JP" sz="2400" dirty="0"/>
          </a:p>
        </p:txBody>
      </p:sp>
      <p:sp>
        <p:nvSpPr>
          <p:cNvPr id="36868" name="スライド番号プレースホルダー 3">
            <a:extLst>
              <a:ext uri="{FF2B5EF4-FFF2-40B4-BE49-F238E27FC236}">
                <a16:creationId xmlns:a16="http://schemas.microsoft.com/office/drawing/2014/main" id="{B51C2E59-B505-430F-BED7-B7ED5CE0E8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3C6C0BA-D1F3-46D7-B5BC-5BE12B3FF33B}" type="slidenum">
              <a:rPr lang="en-US" altLang="ja-JP" sz="1400" smtClean="0"/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ja-JP" sz="1400"/>
          </a:p>
        </p:txBody>
      </p:sp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3FA61EC4-321E-4C60-AD76-88036F60C3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2057218"/>
              </p:ext>
            </p:extLst>
          </p:nvPr>
        </p:nvGraphicFramePr>
        <p:xfrm>
          <a:off x="2510418" y="3429000"/>
          <a:ext cx="4123163" cy="159724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75313">
                  <a:extLst>
                    <a:ext uri="{9D8B030D-6E8A-4147-A177-3AD203B41FA5}">
                      <a16:colId xmlns:a16="http://schemas.microsoft.com/office/drawing/2014/main" val="3275219965"/>
                    </a:ext>
                  </a:extLst>
                </a:gridCol>
                <a:gridCol w="1296754">
                  <a:extLst>
                    <a:ext uri="{9D8B030D-6E8A-4147-A177-3AD203B41FA5}">
                      <a16:colId xmlns:a16="http://schemas.microsoft.com/office/drawing/2014/main" val="3829209367"/>
                    </a:ext>
                  </a:extLst>
                </a:gridCol>
                <a:gridCol w="1651096">
                  <a:extLst>
                    <a:ext uri="{9D8B030D-6E8A-4147-A177-3AD203B41FA5}">
                      <a16:colId xmlns:a16="http://schemas.microsoft.com/office/drawing/2014/main" val="1901649245"/>
                    </a:ext>
                  </a:extLst>
                </a:gridCol>
              </a:tblGrid>
              <a:tr h="369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>
                          <a:effectLst/>
                          <a:latin typeface="游明朝" panose="02020400000000000000" pitchFamily="18" charset="-128"/>
                          <a:ea typeface="游明朝" panose="02020400000000000000" pitchFamily="18" charset="-128"/>
                          <a:cs typeface="Times New Roman" panose="02020603050405020304" pitchFamily="18" charset="0"/>
                        </a:rPr>
                        <a:t>Nuclide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</a:rPr>
                        <a:t>k</a:t>
                      </a:r>
                      <a:r>
                        <a:rPr lang="en-US" sz="1600" kern="100" baseline="-25000" dirty="0">
                          <a:effectLst/>
                        </a:rPr>
                        <a:t>s-ICRU90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>
                          <a:effectLst/>
                        </a:rPr>
                        <a:t>Uncertainty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>
                          <a:effectLst/>
                        </a:rPr>
                        <a:t> (</a:t>
                      </a:r>
                      <a:r>
                        <a:rPr lang="en-US" altLang="ja-JP" sz="1600" i="1" kern="100" dirty="0">
                          <a:effectLst/>
                        </a:rPr>
                        <a:t>k</a:t>
                      </a:r>
                      <a:r>
                        <a:rPr lang="en-US" altLang="ja-JP" sz="1600" kern="100" dirty="0">
                          <a:effectLst/>
                        </a:rPr>
                        <a:t> = 2)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9801764"/>
                  </a:ext>
                </a:extLst>
              </a:tr>
              <a:tr h="369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Co-60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0.9916</a:t>
                      </a:r>
                      <a:endParaRPr lang="ja-JP" sz="1600" kern="100" dirty="0">
                        <a:solidFill>
                          <a:srgbClr val="FF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>
                          <a:effectLst/>
                        </a:rPr>
                        <a:t>1.0 %</a:t>
                      </a:r>
                      <a:endParaRPr lang="ja-JP" sz="16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3138261"/>
                  </a:ext>
                </a:extLst>
              </a:tr>
              <a:tr h="369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Cs-137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0.9919</a:t>
                      </a:r>
                      <a:endParaRPr lang="ja-JP" sz="1600" kern="100" dirty="0">
                        <a:solidFill>
                          <a:srgbClr val="FF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ja-JP" sz="1600" kern="100" dirty="0">
                          <a:effectLst/>
                        </a:rPr>
                        <a:t>0.8 %</a:t>
                      </a:r>
                      <a:r>
                        <a:rPr lang="ja-JP" altLang="en-US" sz="1600" kern="100" dirty="0">
                          <a:effectLst/>
                        </a:rPr>
                        <a:t>➡</a:t>
                      </a:r>
                      <a:r>
                        <a:rPr lang="en-US" altLang="ja-JP" sz="1600" kern="100" dirty="0">
                          <a:solidFill>
                            <a:srgbClr val="FF0000"/>
                          </a:solidFill>
                          <a:effectLst/>
                        </a:rPr>
                        <a:t>0.9 %</a:t>
                      </a:r>
                      <a:endParaRPr lang="ja-JP" sz="1600" kern="100" dirty="0">
                        <a:solidFill>
                          <a:srgbClr val="FF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06680219"/>
                  </a:ext>
                </a:extLst>
              </a:tr>
              <a:tr h="36985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>
                          <a:effectLst/>
                        </a:rPr>
                        <a:t>Ir-192</a:t>
                      </a:r>
                      <a:endParaRPr lang="ja-JP" sz="16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solidFill>
                            <a:srgbClr val="FF0000"/>
                          </a:solidFill>
                          <a:effectLst/>
                        </a:rPr>
                        <a:t>0.9917</a:t>
                      </a:r>
                      <a:endParaRPr lang="ja-JP" sz="1600" kern="100" dirty="0">
                        <a:solidFill>
                          <a:srgbClr val="FF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ja-JP" sz="1600" kern="100" dirty="0">
                          <a:effectLst/>
                        </a:rPr>
                        <a:t>1.2 %</a:t>
                      </a:r>
                      <a:r>
                        <a:rPr lang="ja-JP" altLang="en-US" sz="1600" kern="100" dirty="0">
                          <a:effectLst/>
                        </a:rPr>
                        <a:t>➡</a:t>
                      </a:r>
                      <a:r>
                        <a:rPr lang="en-US" altLang="ja-JP" sz="1600" kern="100" dirty="0">
                          <a:solidFill>
                            <a:srgbClr val="FF0000"/>
                          </a:solidFill>
                          <a:effectLst/>
                        </a:rPr>
                        <a:t>1.4 %</a:t>
                      </a:r>
                      <a:endParaRPr lang="ja-JP" altLang="ja-JP" sz="1600" kern="100" dirty="0">
                        <a:solidFill>
                          <a:srgbClr val="FF0000"/>
                        </a:solidFill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3331707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34A7062-AA9C-4DB1-96BB-625C6EDE52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874208"/>
            <a:ext cx="8144189" cy="5251956"/>
          </a:xfrm>
        </p:spPr>
        <p:txBody>
          <a:bodyPr/>
          <a:lstStyle/>
          <a:p>
            <a:pPr>
              <a:defRPr/>
            </a:pPr>
            <a:r>
              <a:rPr lang="en-US" altLang="ja-JP" sz="2800" dirty="0"/>
              <a:t>Air-</a:t>
            </a:r>
            <a:r>
              <a:rPr lang="en-US" altLang="ja-JP" sz="2800" dirty="0" err="1"/>
              <a:t>kerma</a:t>
            </a:r>
            <a:r>
              <a:rPr lang="en-US" altLang="ja-JP" sz="2800" dirty="0"/>
              <a:t> for X-rays</a:t>
            </a:r>
          </a:p>
          <a:p>
            <a:pPr lvl="1">
              <a:defRPr/>
            </a:pPr>
            <a:r>
              <a:rPr lang="en-US" altLang="ja-JP" sz="1800" dirty="0"/>
              <a:t>k</a:t>
            </a:r>
            <a:r>
              <a:rPr lang="en-US" altLang="ja-JP" sz="1400" dirty="0"/>
              <a:t>w</a:t>
            </a:r>
            <a:r>
              <a:rPr lang="en-US" altLang="ja-JP" sz="1800" dirty="0"/>
              <a:t>: correction for the energy dependence of W value</a:t>
            </a:r>
          </a:p>
          <a:p>
            <a:pPr lvl="1">
              <a:defRPr/>
            </a:pPr>
            <a:r>
              <a:rPr lang="en-US" altLang="ja-JP" sz="1800" dirty="0" err="1"/>
              <a:t>kii</a:t>
            </a:r>
            <a:r>
              <a:rPr lang="en-US" altLang="ja-JP" sz="1800" dirty="0"/>
              <a:t>: correction for the charge of initial electron produced by X-ray</a:t>
            </a:r>
          </a:p>
          <a:p>
            <a:pPr lvl="1">
              <a:defRPr/>
            </a:pPr>
            <a:r>
              <a:rPr lang="en-US" altLang="ja-JP" sz="1800" dirty="0"/>
              <a:t>Increase of Uncertainty ( around +0.2 %)</a:t>
            </a:r>
          </a:p>
          <a:p>
            <a:pPr lvl="1">
              <a:defRPr/>
            </a:pPr>
            <a:r>
              <a:rPr lang="en-US" altLang="ja-JP" sz="1800" dirty="0"/>
              <a:t>Decrease of air-</a:t>
            </a:r>
            <a:r>
              <a:rPr lang="en-US" altLang="ja-JP" sz="1800" dirty="0" err="1"/>
              <a:t>kerma</a:t>
            </a:r>
            <a:r>
              <a:rPr lang="en-US" altLang="ja-JP" sz="1800" dirty="0"/>
              <a:t> rate because of new correction factors</a:t>
            </a:r>
          </a:p>
          <a:p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FF350485-8152-43E1-A08D-858E7503C61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5109" y="2767613"/>
            <a:ext cx="4968350" cy="36934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6734825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0BBF899-FD1F-43EC-8BB7-4626DA149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23535"/>
            <a:ext cx="8229600" cy="1143000"/>
          </a:xfrm>
        </p:spPr>
        <p:txBody>
          <a:bodyPr/>
          <a:lstStyle/>
          <a:p>
            <a:r>
              <a:rPr lang="en-US" altLang="ja-JP" dirty="0"/>
              <a:t>Accreditation for personal dosimetry service in Japan</a:t>
            </a:r>
            <a:br>
              <a:rPr lang="ja-JP" altLang="en-US" dirty="0"/>
            </a:b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1D98B0B-41BA-47EB-99FA-5098B247F9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853354"/>
            <a:ext cx="8229600" cy="1272809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98619095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4C4D917-5A87-4878-B238-581530A88B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92368"/>
            <a:ext cx="8229600" cy="925269"/>
          </a:xfrm>
        </p:spPr>
        <p:txBody>
          <a:bodyPr/>
          <a:lstStyle/>
          <a:p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10912F-04C3-47FA-BBCC-0D328C36F4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/>
              <a:t>Japan Accreditation Board(JAB) started the accreditation program for the personal dosimetry service in last year.</a:t>
            </a:r>
          </a:p>
          <a:p>
            <a:r>
              <a:rPr kumimoji="1" lang="en-US" altLang="ja-JP" dirty="0"/>
              <a:t>NIST handbook 150-4 was referred to developed our program.</a:t>
            </a:r>
          </a:p>
          <a:p>
            <a:pPr lvl="1"/>
            <a:r>
              <a:rPr kumimoji="1" lang="en-US" altLang="ja-JP" dirty="0"/>
              <a:t>National Voluntary Laboratory Accreditation Program(NVLAP), “Ionizing Radiation Dosimetry”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6010827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D952133-0A54-42F3-B03D-ED844DF5BB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65557"/>
            <a:ext cx="8229600" cy="740246"/>
          </a:xfrm>
        </p:spPr>
        <p:txBody>
          <a:bodyPr/>
          <a:lstStyle/>
          <a:p>
            <a:r>
              <a:rPr kumimoji="1" lang="en-US" altLang="ja-JP" dirty="0"/>
              <a:t>Proficiency test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462F3C6-7C57-4381-A6CD-B75972E083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13" y="1135463"/>
            <a:ext cx="8832500" cy="5256980"/>
          </a:xfrm>
        </p:spPr>
        <p:txBody>
          <a:bodyPr/>
          <a:lstStyle/>
          <a:p>
            <a:r>
              <a:rPr lang="en-US" altLang="ja-JP" dirty="0"/>
              <a:t>Proficiency test is referred the following, </a:t>
            </a:r>
          </a:p>
          <a:p>
            <a:pPr lvl="1"/>
            <a:r>
              <a:rPr kumimoji="1" lang="en-US" altLang="ja-JP" sz="2000" dirty="0"/>
              <a:t>ANSI N13.11 “Personnel Dosimetry Performance – Criteria for Testing”</a:t>
            </a:r>
          </a:p>
          <a:p>
            <a:pPr lvl="1"/>
            <a:r>
              <a:rPr lang="en-US" altLang="ja-JP" sz="2000" dirty="0"/>
              <a:t>ANSI N13.32 “Performance Testing of Extremity Dosimeters”</a:t>
            </a:r>
          </a:p>
          <a:p>
            <a:r>
              <a:rPr kumimoji="1" lang="en-US" altLang="ja-JP" dirty="0"/>
              <a:t>In NVLAP program, no performance requirements for dosimeters</a:t>
            </a:r>
            <a:r>
              <a:rPr kumimoji="1" lang="ja-JP" altLang="en-US" dirty="0"/>
              <a:t>⇒</a:t>
            </a:r>
            <a:r>
              <a:rPr kumimoji="1" lang="en-US" altLang="ja-JP" dirty="0"/>
              <a:t>Just pass the </a:t>
            </a:r>
            <a:r>
              <a:rPr kumimoji="1" lang="en-US" altLang="ja-JP" dirty="0">
                <a:solidFill>
                  <a:srgbClr val="FF0000"/>
                </a:solidFill>
              </a:rPr>
              <a:t>proficiency test</a:t>
            </a:r>
            <a:r>
              <a:rPr kumimoji="1" lang="en-US" altLang="ja-JP" dirty="0"/>
              <a:t>!</a:t>
            </a:r>
          </a:p>
          <a:p>
            <a:r>
              <a:rPr lang="en-US" altLang="ja-JP" dirty="0"/>
              <a:t>In JAB program, require to match the </a:t>
            </a:r>
            <a:r>
              <a:rPr lang="en-US" altLang="ja-JP" dirty="0">
                <a:solidFill>
                  <a:srgbClr val="FF0000"/>
                </a:solidFill>
              </a:rPr>
              <a:t>JIS</a:t>
            </a:r>
            <a:r>
              <a:rPr lang="en-US" altLang="ja-JP" dirty="0"/>
              <a:t> (Japan Industrial Standards) for dosimeters</a:t>
            </a:r>
            <a:r>
              <a:rPr lang="ja-JP" altLang="en-US" dirty="0"/>
              <a:t>⇒</a:t>
            </a:r>
            <a:r>
              <a:rPr lang="en-US" altLang="ja-JP" dirty="0"/>
              <a:t>To reduce the </a:t>
            </a:r>
            <a:r>
              <a:rPr lang="en-US" altLang="ja-JP" dirty="0">
                <a:solidFill>
                  <a:srgbClr val="FF0000"/>
                </a:solidFill>
              </a:rPr>
              <a:t>proficiency test </a:t>
            </a:r>
            <a:r>
              <a:rPr lang="en-US" altLang="ja-JP" dirty="0"/>
              <a:t>points!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29932132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C702C9-FF60-455B-8F46-0C186288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83826"/>
            <a:ext cx="8229600" cy="1966144"/>
          </a:xfrm>
        </p:spPr>
        <p:txBody>
          <a:bodyPr/>
          <a:lstStyle/>
          <a:p>
            <a:r>
              <a:rPr kumimoji="1" lang="en-US" altLang="ja-JP" dirty="0"/>
              <a:t>Thank you for your attention!</a:t>
            </a:r>
            <a:br>
              <a:rPr kumimoji="1" lang="en-US" altLang="ja-JP" dirty="0"/>
            </a:br>
            <a:r>
              <a:rPr lang="th-TH" altLang="ja-JP" dirty="0"/>
              <a:t>ขอบคุณค่ะ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570897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55B7D3A-546F-4A33-B61D-DE6D1AAF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2610"/>
            <a:ext cx="8229600" cy="875027"/>
          </a:xfrm>
        </p:spPr>
        <p:txBody>
          <a:bodyPr/>
          <a:lstStyle/>
          <a:p>
            <a:r>
              <a:rPr kumimoji="1" lang="en-US" altLang="ja-JP" dirty="0"/>
              <a:t>Interventional Radiology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61A3A47-7921-484D-BE72-376087D8CC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5665175"/>
            <a:ext cx="8229600" cy="875027"/>
          </a:xfrm>
        </p:spPr>
        <p:txBody>
          <a:bodyPr/>
          <a:lstStyle/>
          <a:p>
            <a:r>
              <a:rPr kumimoji="1" lang="en-US" altLang="ja-JP" sz="1800" dirty="0"/>
              <a:t>The risk of cataract are increase for IVR operators.</a:t>
            </a:r>
            <a:endParaRPr kumimoji="1" lang="ja-JP" altLang="en-US" sz="1800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63001B52-95D1-4B26-97C8-83AAFFA7C1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7" t="3841" r="4774" b="12542"/>
          <a:stretch/>
        </p:blipFill>
        <p:spPr>
          <a:xfrm>
            <a:off x="1718268" y="1410101"/>
            <a:ext cx="5417136" cy="408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195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D12C13-6045-4EF9-B833-D582E76173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434828"/>
            <a:ext cx="7886700" cy="994172"/>
          </a:xfrm>
        </p:spPr>
        <p:txBody>
          <a:bodyPr/>
          <a:lstStyle/>
          <a:p>
            <a:pPr algn="ctr"/>
            <a:r>
              <a:rPr kumimoji="1" lang="en-US" altLang="ja-JP" dirty="0"/>
              <a:t>H(3) for photos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5C2EBB1B-090B-430F-AAF6-EB163E9488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4495800"/>
            <a:ext cx="7886700" cy="994172"/>
          </a:xfrm>
        </p:spPr>
        <p:txBody>
          <a:bodyPr/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8227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グラフ 3">
            <a:extLst>
              <a:ext uri="{FF2B5EF4-FFF2-40B4-BE49-F238E27FC236}">
                <a16:creationId xmlns:a16="http://schemas.microsoft.com/office/drawing/2014/main" id="{4F781001-7023-4860-AE2E-A8B4B9D2334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7493144"/>
              </p:ext>
            </p:extLst>
          </p:nvPr>
        </p:nvGraphicFramePr>
        <p:xfrm>
          <a:off x="290101" y="2288887"/>
          <a:ext cx="3429000" cy="3128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テキスト ボックス 4"/>
          <p:cNvSpPr txBox="1"/>
          <p:nvPr/>
        </p:nvSpPr>
        <p:spPr>
          <a:xfrm>
            <a:off x="290101" y="1061557"/>
            <a:ext cx="637071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Conversion coefficients, </a:t>
            </a:r>
            <a:r>
              <a:rPr lang="en-US" altLang="ja-JP" sz="3000" i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lang="en-US" altLang="ja-JP" sz="3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(3)/</a:t>
            </a:r>
            <a:r>
              <a:rPr lang="en-US" altLang="ja-JP" sz="3000" i="1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K</a:t>
            </a:r>
            <a:r>
              <a:rPr lang="en-US" altLang="ja-JP" sz="3000" baseline="-25000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air</a:t>
            </a:r>
            <a:endParaRPr lang="ja-JP" altLang="en-US" sz="3000" dirty="0">
              <a:solidFill>
                <a:srgbClr val="0070C0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6" name="正方形/長方形 5"/>
          <p:cNvSpPr/>
          <p:nvPr/>
        </p:nvSpPr>
        <p:spPr>
          <a:xfrm>
            <a:off x="1078403" y="1909336"/>
            <a:ext cx="28200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ja-JP" dirty="0" err="1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Monoenergetic</a:t>
            </a:r>
            <a:r>
              <a:rPr kumimoji="1" lang="en-US" altLang="ja-JP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photons</a:t>
            </a:r>
            <a:endParaRPr lang="en-US" dirty="0"/>
          </a:p>
        </p:txBody>
      </p: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D1C40E16-C6F3-4ACF-B8EE-28738AB37A65}"/>
              </a:ext>
            </a:extLst>
          </p:cNvPr>
          <p:cNvGrpSpPr/>
          <p:nvPr/>
        </p:nvGrpSpPr>
        <p:grpSpPr>
          <a:xfrm>
            <a:off x="3734703" y="2138382"/>
            <a:ext cx="837000" cy="918000"/>
            <a:chOff x="10476111" y="34657331"/>
            <a:chExt cx="2919270" cy="3137869"/>
          </a:xfrm>
        </p:grpSpPr>
        <p:sp>
          <p:nvSpPr>
            <p:cNvPr id="8" name="円/楕円 67">
              <a:extLst>
                <a:ext uri="{FF2B5EF4-FFF2-40B4-BE49-F238E27FC236}">
                  <a16:creationId xmlns:a16="http://schemas.microsoft.com/office/drawing/2014/main" id="{F23EA0CB-00BF-45B7-B3C1-E21D1D746C26}"/>
                </a:ext>
              </a:extLst>
            </p:cNvPr>
            <p:cNvSpPr/>
            <p:nvPr/>
          </p:nvSpPr>
          <p:spPr>
            <a:xfrm>
              <a:off x="10971526" y="35437837"/>
              <a:ext cx="1717191" cy="1775438"/>
            </a:xfrm>
            <a:prstGeom prst="ellipse">
              <a:avLst/>
            </a:prstGeom>
            <a:solidFill>
              <a:srgbClr val="5B9BD5">
                <a:lumMod val="75000"/>
              </a:srgbClr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1317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6165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9" name="直線矢印コネクタ 8">
              <a:extLst>
                <a:ext uri="{FF2B5EF4-FFF2-40B4-BE49-F238E27FC236}">
                  <a16:creationId xmlns:a16="http://schemas.microsoft.com/office/drawing/2014/main" id="{6E0DE04C-BE91-4602-9A84-7B1042296F9A}"/>
                </a:ext>
              </a:extLst>
            </p:cNvPr>
            <p:cNvCxnSpPr/>
            <p:nvPr/>
          </p:nvCxnSpPr>
          <p:spPr>
            <a:xfrm flipH="1">
              <a:off x="10625286" y="35386706"/>
              <a:ext cx="2770095" cy="177144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/>
              <a:tailEnd type="none"/>
            </a:ln>
            <a:effectLst/>
          </p:spPr>
        </p:cxnSp>
        <p:cxnSp>
          <p:nvCxnSpPr>
            <p:cNvPr id="10" name="直線矢印コネクタ 9">
              <a:extLst>
                <a:ext uri="{FF2B5EF4-FFF2-40B4-BE49-F238E27FC236}">
                  <a16:creationId xmlns:a16="http://schemas.microsoft.com/office/drawing/2014/main" id="{82A44423-5517-4B47-BBDB-648D72334887}"/>
                </a:ext>
              </a:extLst>
            </p:cNvPr>
            <p:cNvCxnSpPr/>
            <p:nvPr/>
          </p:nvCxnSpPr>
          <p:spPr>
            <a:xfrm flipV="1">
              <a:off x="11817928" y="34657331"/>
              <a:ext cx="0" cy="85691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11" name="直線矢印コネクタ 10">
              <a:extLst>
                <a:ext uri="{FF2B5EF4-FFF2-40B4-BE49-F238E27FC236}">
                  <a16:creationId xmlns:a16="http://schemas.microsoft.com/office/drawing/2014/main" id="{2F7DAFEA-E452-4F4B-98DA-3FF2B1BA87DB}"/>
                </a:ext>
              </a:extLst>
            </p:cNvPr>
            <p:cNvCxnSpPr/>
            <p:nvPr/>
          </p:nvCxnSpPr>
          <p:spPr>
            <a:xfrm flipV="1">
              <a:off x="11817928" y="35514248"/>
              <a:ext cx="0" cy="169902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  <a:tailEnd type="none"/>
            </a:ln>
            <a:effectLst/>
          </p:spPr>
        </p:cxnSp>
        <p:cxnSp>
          <p:nvCxnSpPr>
            <p:cNvPr id="12" name="直線矢印コネクタ 11">
              <a:extLst>
                <a:ext uri="{FF2B5EF4-FFF2-40B4-BE49-F238E27FC236}">
                  <a16:creationId xmlns:a16="http://schemas.microsoft.com/office/drawing/2014/main" id="{8B14FB58-BE71-4FBE-A1B3-9E10987FEF9A}"/>
                </a:ext>
              </a:extLst>
            </p:cNvPr>
            <p:cNvCxnSpPr/>
            <p:nvPr/>
          </p:nvCxnSpPr>
          <p:spPr>
            <a:xfrm flipV="1">
              <a:off x="11817928" y="37218276"/>
              <a:ext cx="0" cy="57692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13" name="直線矢印コネクタ 12">
              <a:extLst>
                <a:ext uri="{FF2B5EF4-FFF2-40B4-BE49-F238E27FC236}">
                  <a16:creationId xmlns:a16="http://schemas.microsoft.com/office/drawing/2014/main" id="{31589FEB-A9EE-483B-A485-8AAE3D919620}"/>
                </a:ext>
              </a:extLst>
            </p:cNvPr>
            <p:cNvCxnSpPr/>
            <p:nvPr/>
          </p:nvCxnSpPr>
          <p:spPr>
            <a:xfrm flipH="1" flipV="1">
              <a:off x="11165646" y="36131505"/>
              <a:ext cx="655044" cy="23225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  <a:tailEnd type="none"/>
            </a:ln>
            <a:effectLst/>
          </p:spPr>
        </p:cxnSp>
        <p:cxnSp>
          <p:nvCxnSpPr>
            <p:cNvPr id="14" name="直線矢印コネクタ 13">
              <a:extLst>
                <a:ext uri="{FF2B5EF4-FFF2-40B4-BE49-F238E27FC236}">
                  <a16:creationId xmlns:a16="http://schemas.microsoft.com/office/drawing/2014/main" id="{3C6EDE3F-A1F5-4E92-8221-BD3F9C18773E}"/>
                </a:ext>
              </a:extLst>
            </p:cNvPr>
            <p:cNvCxnSpPr>
              <a:stCxn id="27" idx="0"/>
            </p:cNvCxnSpPr>
            <p:nvPr/>
          </p:nvCxnSpPr>
          <p:spPr>
            <a:xfrm flipV="1">
              <a:off x="11310050" y="35461717"/>
              <a:ext cx="508766" cy="343334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15" name="直線矢印コネクタ 14">
              <a:extLst>
                <a:ext uri="{FF2B5EF4-FFF2-40B4-BE49-F238E27FC236}">
                  <a16:creationId xmlns:a16="http://schemas.microsoft.com/office/drawing/2014/main" id="{BEF13712-8587-4730-9E9B-25176F72651D}"/>
                </a:ext>
              </a:extLst>
            </p:cNvPr>
            <p:cNvCxnSpPr/>
            <p:nvPr/>
          </p:nvCxnSpPr>
          <p:spPr>
            <a:xfrm flipV="1">
              <a:off x="12164170" y="36244879"/>
              <a:ext cx="508766" cy="343334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16" name="直線矢印コネクタ 15">
              <a:extLst>
                <a:ext uri="{FF2B5EF4-FFF2-40B4-BE49-F238E27FC236}">
                  <a16:creationId xmlns:a16="http://schemas.microsoft.com/office/drawing/2014/main" id="{6DE3E60D-7492-4798-8B96-C6CD1FFAF13D}"/>
                </a:ext>
              </a:extLst>
            </p:cNvPr>
            <p:cNvCxnSpPr/>
            <p:nvPr/>
          </p:nvCxnSpPr>
          <p:spPr>
            <a:xfrm flipV="1">
              <a:off x="12133711" y="37037614"/>
              <a:ext cx="508766" cy="343334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17" name="直線矢印コネクタ 16">
              <a:extLst>
                <a:ext uri="{FF2B5EF4-FFF2-40B4-BE49-F238E27FC236}">
                  <a16:creationId xmlns:a16="http://schemas.microsoft.com/office/drawing/2014/main" id="{4146FC73-3B92-4AAD-ACDA-5E0AF6E1358F}"/>
                </a:ext>
              </a:extLst>
            </p:cNvPr>
            <p:cNvCxnSpPr/>
            <p:nvPr/>
          </p:nvCxnSpPr>
          <p:spPr>
            <a:xfrm flipV="1">
              <a:off x="12107794" y="35461547"/>
              <a:ext cx="508766" cy="343334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18" name="直線矢印コネクタ 17">
              <a:extLst>
                <a:ext uri="{FF2B5EF4-FFF2-40B4-BE49-F238E27FC236}">
                  <a16:creationId xmlns:a16="http://schemas.microsoft.com/office/drawing/2014/main" id="{31F708B6-D2D5-4E9B-9568-1E8F75A93327}"/>
                </a:ext>
              </a:extLst>
            </p:cNvPr>
            <p:cNvCxnSpPr/>
            <p:nvPr/>
          </p:nvCxnSpPr>
          <p:spPr>
            <a:xfrm flipV="1">
              <a:off x="10476111" y="35443121"/>
              <a:ext cx="508766" cy="343334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19" name="直線矢印コネクタ 18">
              <a:extLst>
                <a:ext uri="{FF2B5EF4-FFF2-40B4-BE49-F238E27FC236}">
                  <a16:creationId xmlns:a16="http://schemas.microsoft.com/office/drawing/2014/main" id="{91571D39-B968-4C5A-9FF3-F11ADB470887}"/>
                </a:ext>
              </a:extLst>
            </p:cNvPr>
            <p:cNvCxnSpPr/>
            <p:nvPr/>
          </p:nvCxnSpPr>
          <p:spPr>
            <a:xfrm flipV="1">
              <a:off x="10785859" y="35448405"/>
              <a:ext cx="508766" cy="343334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20" name="直線矢印コネクタ 19">
              <a:extLst>
                <a:ext uri="{FF2B5EF4-FFF2-40B4-BE49-F238E27FC236}">
                  <a16:creationId xmlns:a16="http://schemas.microsoft.com/office/drawing/2014/main" id="{E15385F9-2E67-44C5-B883-38DA89CAD568}"/>
                </a:ext>
              </a:extLst>
            </p:cNvPr>
            <p:cNvCxnSpPr/>
            <p:nvPr/>
          </p:nvCxnSpPr>
          <p:spPr>
            <a:xfrm flipV="1">
              <a:off x="11070008" y="35453324"/>
              <a:ext cx="508766" cy="343334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21" name="直線矢印コネクタ 20">
              <a:extLst>
                <a:ext uri="{FF2B5EF4-FFF2-40B4-BE49-F238E27FC236}">
                  <a16:creationId xmlns:a16="http://schemas.microsoft.com/office/drawing/2014/main" id="{2BA6422E-4A2C-495B-BFBF-D80099C9EA88}"/>
                </a:ext>
              </a:extLst>
            </p:cNvPr>
            <p:cNvCxnSpPr/>
            <p:nvPr/>
          </p:nvCxnSpPr>
          <p:spPr>
            <a:xfrm flipV="1">
              <a:off x="11593962" y="35453324"/>
              <a:ext cx="508766" cy="343334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22" name="直線矢印コネクタ 21">
              <a:extLst>
                <a:ext uri="{FF2B5EF4-FFF2-40B4-BE49-F238E27FC236}">
                  <a16:creationId xmlns:a16="http://schemas.microsoft.com/office/drawing/2014/main" id="{1A1B6A26-26EF-4E72-AD51-720699B38B23}"/>
                </a:ext>
              </a:extLst>
            </p:cNvPr>
            <p:cNvCxnSpPr/>
            <p:nvPr/>
          </p:nvCxnSpPr>
          <p:spPr>
            <a:xfrm flipV="1">
              <a:off x="11858734" y="35453324"/>
              <a:ext cx="508766" cy="343334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23" name="直線矢印コネクタ 22">
              <a:extLst>
                <a:ext uri="{FF2B5EF4-FFF2-40B4-BE49-F238E27FC236}">
                  <a16:creationId xmlns:a16="http://schemas.microsoft.com/office/drawing/2014/main" id="{2728A937-5DE1-4119-AFD0-E3D4850224AC}"/>
                </a:ext>
              </a:extLst>
            </p:cNvPr>
            <p:cNvCxnSpPr/>
            <p:nvPr/>
          </p:nvCxnSpPr>
          <p:spPr>
            <a:xfrm flipV="1">
              <a:off x="12157491" y="35665919"/>
              <a:ext cx="508766" cy="343334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24" name="直線矢印コネクタ 23">
              <a:extLst>
                <a:ext uri="{FF2B5EF4-FFF2-40B4-BE49-F238E27FC236}">
                  <a16:creationId xmlns:a16="http://schemas.microsoft.com/office/drawing/2014/main" id="{87F1790F-74EC-46B7-8540-44505C733A3C}"/>
                </a:ext>
              </a:extLst>
            </p:cNvPr>
            <p:cNvCxnSpPr/>
            <p:nvPr/>
          </p:nvCxnSpPr>
          <p:spPr>
            <a:xfrm flipV="1">
              <a:off x="12165482" y="36004826"/>
              <a:ext cx="508766" cy="343334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25" name="直線矢印コネクタ 24">
              <a:extLst>
                <a:ext uri="{FF2B5EF4-FFF2-40B4-BE49-F238E27FC236}">
                  <a16:creationId xmlns:a16="http://schemas.microsoft.com/office/drawing/2014/main" id="{088B653C-4EED-4B2A-8322-194562A006AB}"/>
                </a:ext>
              </a:extLst>
            </p:cNvPr>
            <p:cNvCxnSpPr/>
            <p:nvPr/>
          </p:nvCxnSpPr>
          <p:spPr>
            <a:xfrm flipV="1">
              <a:off x="12156831" y="36520466"/>
              <a:ext cx="508766" cy="343334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26" name="直線矢印コネクタ 25">
              <a:extLst>
                <a:ext uri="{FF2B5EF4-FFF2-40B4-BE49-F238E27FC236}">
                  <a16:creationId xmlns:a16="http://schemas.microsoft.com/office/drawing/2014/main" id="{3056B00E-F423-4A73-8B68-1270AEACBA9F}"/>
                </a:ext>
              </a:extLst>
            </p:cNvPr>
            <p:cNvCxnSpPr/>
            <p:nvPr/>
          </p:nvCxnSpPr>
          <p:spPr>
            <a:xfrm flipV="1">
              <a:off x="12122719" y="36782111"/>
              <a:ext cx="508766" cy="343334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sp>
          <p:nvSpPr>
            <p:cNvPr id="27" name="正方形/長方形 26">
              <a:extLst>
                <a:ext uri="{FF2B5EF4-FFF2-40B4-BE49-F238E27FC236}">
                  <a16:creationId xmlns:a16="http://schemas.microsoft.com/office/drawing/2014/main" id="{0F0FF131-5AD4-4557-8C9D-4BD510886D19}"/>
                </a:ext>
              </a:extLst>
            </p:cNvPr>
            <p:cNvSpPr/>
            <p:nvPr/>
          </p:nvSpPr>
          <p:spPr>
            <a:xfrm>
              <a:off x="10485500" y="35805051"/>
              <a:ext cx="1649099" cy="1601783"/>
            </a:xfrm>
            <a:prstGeom prst="rect">
              <a:avLst/>
            </a:prstGeom>
            <a:solidFill>
              <a:srgbClr val="ED7D31">
                <a:lumMod val="60000"/>
                <a:lumOff val="40000"/>
                <a:alpha val="50000"/>
              </a:srgb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1317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6165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C119722E-9B3B-417E-BFB7-D15C218519E2}"/>
              </a:ext>
            </a:extLst>
          </p:cNvPr>
          <p:cNvGrpSpPr/>
          <p:nvPr/>
        </p:nvGrpSpPr>
        <p:grpSpPr>
          <a:xfrm>
            <a:off x="3734703" y="3427485"/>
            <a:ext cx="1026000" cy="837000"/>
            <a:chOff x="10284412" y="30213117"/>
            <a:chExt cx="2228618" cy="2045335"/>
          </a:xfrm>
        </p:grpSpPr>
        <p:sp>
          <p:nvSpPr>
            <p:cNvPr id="29" name="円柱 28">
              <a:extLst>
                <a:ext uri="{FF2B5EF4-FFF2-40B4-BE49-F238E27FC236}">
                  <a16:creationId xmlns:a16="http://schemas.microsoft.com/office/drawing/2014/main" id="{BAFEC887-3175-4DF9-A847-DE4BD2867E05}"/>
                </a:ext>
              </a:extLst>
            </p:cNvPr>
            <p:cNvSpPr/>
            <p:nvPr/>
          </p:nvSpPr>
          <p:spPr>
            <a:xfrm>
              <a:off x="10814859" y="30674762"/>
              <a:ext cx="1003311" cy="1261141"/>
            </a:xfrm>
            <a:prstGeom prst="can">
              <a:avLst/>
            </a:prstGeom>
            <a:solidFill>
              <a:srgbClr val="5B9BD5"/>
            </a:solidFill>
            <a:ln w="12700" cap="flat" cmpd="sng" algn="ctr">
              <a:solidFill>
                <a:srgbClr val="5B9BD5">
                  <a:shade val="50000"/>
                </a:srgbClr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68580" tIns="34290" rIns="68580" bIns="3429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defTabSz="31317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6165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30" name="直線矢印コネクタ 29">
              <a:extLst>
                <a:ext uri="{FF2B5EF4-FFF2-40B4-BE49-F238E27FC236}">
                  <a16:creationId xmlns:a16="http://schemas.microsoft.com/office/drawing/2014/main" id="{396614D8-1AEB-4AD3-ACB4-9900CA202DC3}"/>
                </a:ext>
              </a:extLst>
            </p:cNvPr>
            <p:cNvCxnSpPr/>
            <p:nvPr/>
          </p:nvCxnSpPr>
          <p:spPr>
            <a:xfrm flipV="1">
              <a:off x="11360970" y="30213117"/>
              <a:ext cx="0" cy="54610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31" name="直線矢印コネクタ 30">
              <a:extLst>
                <a:ext uri="{FF2B5EF4-FFF2-40B4-BE49-F238E27FC236}">
                  <a16:creationId xmlns:a16="http://schemas.microsoft.com/office/drawing/2014/main" id="{2CD85A9A-415F-4FC3-A174-D38980DC7522}"/>
                </a:ext>
              </a:extLst>
            </p:cNvPr>
            <p:cNvCxnSpPr/>
            <p:nvPr/>
          </p:nvCxnSpPr>
          <p:spPr>
            <a:xfrm flipV="1">
              <a:off x="11360970" y="30759217"/>
              <a:ext cx="0" cy="113093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  <a:tailEnd type="none"/>
            </a:ln>
            <a:effectLst/>
          </p:spPr>
        </p:cxnSp>
        <p:cxnSp>
          <p:nvCxnSpPr>
            <p:cNvPr id="32" name="直線矢印コネクタ 31">
              <a:extLst>
                <a:ext uri="{FF2B5EF4-FFF2-40B4-BE49-F238E27FC236}">
                  <a16:creationId xmlns:a16="http://schemas.microsoft.com/office/drawing/2014/main" id="{A321778A-6F7C-45CA-9468-B505ABD616BD}"/>
                </a:ext>
              </a:extLst>
            </p:cNvPr>
            <p:cNvCxnSpPr/>
            <p:nvPr/>
          </p:nvCxnSpPr>
          <p:spPr>
            <a:xfrm flipV="1">
              <a:off x="11360970" y="31890787"/>
              <a:ext cx="0" cy="367665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33" name="直線矢印コネクタ 32">
              <a:extLst>
                <a:ext uri="{FF2B5EF4-FFF2-40B4-BE49-F238E27FC236}">
                  <a16:creationId xmlns:a16="http://schemas.microsoft.com/office/drawing/2014/main" id="{5EA31951-3D07-4CBA-A4D5-40FD41BF4F04}"/>
                </a:ext>
              </a:extLst>
            </p:cNvPr>
            <p:cNvCxnSpPr/>
            <p:nvPr/>
          </p:nvCxnSpPr>
          <p:spPr>
            <a:xfrm flipH="1">
              <a:off x="11370030" y="31014731"/>
              <a:ext cx="448140" cy="28367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  <a:tailEnd type="none"/>
            </a:ln>
            <a:effectLst/>
          </p:spPr>
        </p:cxnSp>
        <p:cxnSp>
          <p:nvCxnSpPr>
            <p:cNvPr id="34" name="直線矢印コネクタ 33">
              <a:extLst>
                <a:ext uri="{FF2B5EF4-FFF2-40B4-BE49-F238E27FC236}">
                  <a16:creationId xmlns:a16="http://schemas.microsoft.com/office/drawing/2014/main" id="{87CBEE07-5422-4C78-BEF4-CD78B9EDD905}"/>
                </a:ext>
              </a:extLst>
            </p:cNvPr>
            <p:cNvCxnSpPr/>
            <p:nvPr/>
          </p:nvCxnSpPr>
          <p:spPr>
            <a:xfrm flipH="1">
              <a:off x="11826425" y="30560901"/>
              <a:ext cx="686605" cy="445666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/>
              <a:tailEnd type="none"/>
            </a:ln>
            <a:effectLst/>
          </p:spPr>
        </p:cxnSp>
        <p:cxnSp>
          <p:nvCxnSpPr>
            <p:cNvPr id="35" name="直線矢印コネクタ 34">
              <a:extLst>
                <a:ext uri="{FF2B5EF4-FFF2-40B4-BE49-F238E27FC236}">
                  <a16:creationId xmlns:a16="http://schemas.microsoft.com/office/drawing/2014/main" id="{DEFE9B60-B134-4A0E-8A9E-A028579DB723}"/>
                </a:ext>
              </a:extLst>
            </p:cNvPr>
            <p:cNvCxnSpPr/>
            <p:nvPr/>
          </p:nvCxnSpPr>
          <p:spPr>
            <a:xfrm flipV="1">
              <a:off x="11029686" y="31296178"/>
              <a:ext cx="327157" cy="211894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sp>
          <p:nvSpPr>
            <p:cNvPr id="36" name="正方形/長方形 35">
              <a:extLst>
                <a:ext uri="{FF2B5EF4-FFF2-40B4-BE49-F238E27FC236}">
                  <a16:creationId xmlns:a16="http://schemas.microsoft.com/office/drawing/2014/main" id="{F34CB745-47C7-43BF-ACB9-CCFAA8768850}"/>
                </a:ext>
              </a:extLst>
            </p:cNvPr>
            <p:cNvSpPr/>
            <p:nvPr/>
          </p:nvSpPr>
          <p:spPr>
            <a:xfrm>
              <a:off x="10456790" y="31025782"/>
              <a:ext cx="1046480" cy="1020793"/>
            </a:xfrm>
            <a:prstGeom prst="rect">
              <a:avLst/>
            </a:prstGeom>
            <a:solidFill>
              <a:srgbClr val="ED7D31">
                <a:lumMod val="60000"/>
                <a:lumOff val="40000"/>
                <a:alpha val="50000"/>
              </a:srgb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1317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6165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37" name="直線矢印コネクタ 36">
              <a:extLst>
                <a:ext uri="{FF2B5EF4-FFF2-40B4-BE49-F238E27FC236}">
                  <a16:creationId xmlns:a16="http://schemas.microsoft.com/office/drawing/2014/main" id="{F0DA2AB3-56EA-4A55-8517-31033FFC96A6}"/>
                </a:ext>
              </a:extLst>
            </p:cNvPr>
            <p:cNvCxnSpPr/>
            <p:nvPr/>
          </p:nvCxnSpPr>
          <p:spPr>
            <a:xfrm flipV="1">
              <a:off x="10284412" y="31517743"/>
              <a:ext cx="741145" cy="444447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none"/>
            </a:ln>
            <a:effectLst/>
          </p:spPr>
        </p:cxnSp>
        <p:cxnSp>
          <p:nvCxnSpPr>
            <p:cNvPr id="38" name="直線矢印コネクタ 37">
              <a:extLst>
                <a:ext uri="{FF2B5EF4-FFF2-40B4-BE49-F238E27FC236}">
                  <a16:creationId xmlns:a16="http://schemas.microsoft.com/office/drawing/2014/main" id="{D2DFA5AE-80BD-4521-86E7-D20FDF99F9BD}"/>
                </a:ext>
              </a:extLst>
            </p:cNvPr>
            <p:cNvCxnSpPr/>
            <p:nvPr/>
          </p:nvCxnSpPr>
          <p:spPr>
            <a:xfrm flipV="1">
              <a:off x="10472125" y="30781165"/>
              <a:ext cx="334939" cy="232536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39" name="直線矢印コネクタ 38">
              <a:extLst>
                <a:ext uri="{FF2B5EF4-FFF2-40B4-BE49-F238E27FC236}">
                  <a16:creationId xmlns:a16="http://schemas.microsoft.com/office/drawing/2014/main" id="{DE6874C4-FFA8-41DC-A488-5EB1EB3859E7}"/>
                </a:ext>
              </a:extLst>
            </p:cNvPr>
            <p:cNvCxnSpPr/>
            <p:nvPr/>
          </p:nvCxnSpPr>
          <p:spPr>
            <a:xfrm flipV="1">
              <a:off x="11494000" y="30781165"/>
              <a:ext cx="334939" cy="232536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40" name="直線矢印コネクタ 39">
              <a:extLst>
                <a:ext uri="{FF2B5EF4-FFF2-40B4-BE49-F238E27FC236}">
                  <a16:creationId xmlns:a16="http://schemas.microsoft.com/office/drawing/2014/main" id="{6D6FA1A7-1B54-4591-B437-950078A6B19B}"/>
                </a:ext>
              </a:extLst>
            </p:cNvPr>
            <p:cNvCxnSpPr/>
            <p:nvPr/>
          </p:nvCxnSpPr>
          <p:spPr>
            <a:xfrm flipV="1">
              <a:off x="11503744" y="31803710"/>
              <a:ext cx="334939" cy="232536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41" name="直線矢印コネクタ 40">
              <a:extLst>
                <a:ext uri="{FF2B5EF4-FFF2-40B4-BE49-F238E27FC236}">
                  <a16:creationId xmlns:a16="http://schemas.microsoft.com/office/drawing/2014/main" id="{97CDB092-512D-4EA3-BC24-D746F54AF06C}"/>
                </a:ext>
              </a:extLst>
            </p:cNvPr>
            <p:cNvCxnSpPr/>
            <p:nvPr/>
          </p:nvCxnSpPr>
          <p:spPr>
            <a:xfrm flipV="1">
              <a:off x="11517845" y="31308800"/>
              <a:ext cx="334939" cy="232536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42" name="直線矢印コネクタ 41">
              <a:extLst>
                <a:ext uri="{FF2B5EF4-FFF2-40B4-BE49-F238E27FC236}">
                  <a16:creationId xmlns:a16="http://schemas.microsoft.com/office/drawing/2014/main" id="{7D4BF339-5673-4E51-B8C8-F8651529AA16}"/>
                </a:ext>
              </a:extLst>
            </p:cNvPr>
            <p:cNvCxnSpPr/>
            <p:nvPr/>
          </p:nvCxnSpPr>
          <p:spPr>
            <a:xfrm flipV="1">
              <a:off x="11515135" y="31475346"/>
              <a:ext cx="334939" cy="232536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43" name="直線矢印コネクタ 42">
              <a:extLst>
                <a:ext uri="{FF2B5EF4-FFF2-40B4-BE49-F238E27FC236}">
                  <a16:creationId xmlns:a16="http://schemas.microsoft.com/office/drawing/2014/main" id="{C4E01496-F9BE-413B-81FD-76A8DCA25846}"/>
                </a:ext>
              </a:extLst>
            </p:cNvPr>
            <p:cNvCxnSpPr/>
            <p:nvPr/>
          </p:nvCxnSpPr>
          <p:spPr>
            <a:xfrm flipV="1">
              <a:off x="11519166" y="31646950"/>
              <a:ext cx="334939" cy="232536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44" name="直線矢印コネクタ 43">
              <a:extLst>
                <a:ext uri="{FF2B5EF4-FFF2-40B4-BE49-F238E27FC236}">
                  <a16:creationId xmlns:a16="http://schemas.microsoft.com/office/drawing/2014/main" id="{98FB3013-B6D4-472B-8D66-DF56DE09ADE8}"/>
                </a:ext>
              </a:extLst>
            </p:cNvPr>
            <p:cNvCxnSpPr/>
            <p:nvPr/>
          </p:nvCxnSpPr>
          <p:spPr>
            <a:xfrm flipV="1">
              <a:off x="11501198" y="31141391"/>
              <a:ext cx="334939" cy="232536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45" name="直線矢印コネクタ 44">
              <a:extLst>
                <a:ext uri="{FF2B5EF4-FFF2-40B4-BE49-F238E27FC236}">
                  <a16:creationId xmlns:a16="http://schemas.microsoft.com/office/drawing/2014/main" id="{230A4CCA-6E60-4678-94FA-3A5A63197287}"/>
                </a:ext>
              </a:extLst>
            </p:cNvPr>
            <p:cNvCxnSpPr/>
            <p:nvPr/>
          </p:nvCxnSpPr>
          <p:spPr>
            <a:xfrm flipV="1">
              <a:off x="11496138" y="30952262"/>
              <a:ext cx="334939" cy="232536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46" name="直線矢印コネクタ 45">
              <a:extLst>
                <a:ext uri="{FF2B5EF4-FFF2-40B4-BE49-F238E27FC236}">
                  <a16:creationId xmlns:a16="http://schemas.microsoft.com/office/drawing/2014/main" id="{B3AEE3AE-6244-4450-83F8-38F92EAC33A7}"/>
                </a:ext>
              </a:extLst>
            </p:cNvPr>
            <p:cNvCxnSpPr/>
            <p:nvPr/>
          </p:nvCxnSpPr>
          <p:spPr>
            <a:xfrm flipV="1">
              <a:off x="10989602" y="30925439"/>
              <a:ext cx="159918" cy="94818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47" name="直線矢印コネクタ 46">
              <a:extLst>
                <a:ext uri="{FF2B5EF4-FFF2-40B4-BE49-F238E27FC236}">
                  <a16:creationId xmlns:a16="http://schemas.microsoft.com/office/drawing/2014/main" id="{F6C9901F-6506-42C4-805F-1B9E0B573B1C}"/>
                </a:ext>
              </a:extLst>
            </p:cNvPr>
            <p:cNvCxnSpPr/>
            <p:nvPr/>
          </p:nvCxnSpPr>
          <p:spPr>
            <a:xfrm flipV="1">
              <a:off x="11183452" y="30928202"/>
              <a:ext cx="159918" cy="94818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48" name="直線矢印コネクタ 47">
              <a:extLst>
                <a:ext uri="{FF2B5EF4-FFF2-40B4-BE49-F238E27FC236}">
                  <a16:creationId xmlns:a16="http://schemas.microsoft.com/office/drawing/2014/main" id="{5F581A31-8824-4D30-9F05-A0CD77042ECC}"/>
                </a:ext>
              </a:extLst>
            </p:cNvPr>
            <p:cNvCxnSpPr/>
            <p:nvPr/>
          </p:nvCxnSpPr>
          <p:spPr>
            <a:xfrm flipV="1">
              <a:off x="10814274" y="30905577"/>
              <a:ext cx="211283" cy="114680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49" name="直線矢印コネクタ 48">
              <a:extLst>
                <a:ext uri="{FF2B5EF4-FFF2-40B4-BE49-F238E27FC236}">
                  <a16:creationId xmlns:a16="http://schemas.microsoft.com/office/drawing/2014/main" id="{8A632D28-98A8-4B0C-908E-36C179D9D26B}"/>
                </a:ext>
              </a:extLst>
            </p:cNvPr>
            <p:cNvCxnSpPr/>
            <p:nvPr/>
          </p:nvCxnSpPr>
          <p:spPr>
            <a:xfrm flipV="1">
              <a:off x="11359261" y="30901030"/>
              <a:ext cx="211283" cy="114680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50" name="直線矢印コネクタ 49">
              <a:extLst>
                <a:ext uri="{FF2B5EF4-FFF2-40B4-BE49-F238E27FC236}">
                  <a16:creationId xmlns:a16="http://schemas.microsoft.com/office/drawing/2014/main" id="{7350E7E0-8154-45AD-8C93-117C1E7E32D7}"/>
                </a:ext>
              </a:extLst>
            </p:cNvPr>
            <p:cNvCxnSpPr/>
            <p:nvPr/>
          </p:nvCxnSpPr>
          <p:spPr>
            <a:xfrm flipV="1">
              <a:off x="10636334" y="30842197"/>
              <a:ext cx="234010" cy="174267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51" name="直線矢印コネクタ 50">
              <a:extLst>
                <a:ext uri="{FF2B5EF4-FFF2-40B4-BE49-F238E27FC236}">
                  <a16:creationId xmlns:a16="http://schemas.microsoft.com/office/drawing/2014/main" id="{D400191F-C3B6-44FD-9878-9D7EA2DC3461}"/>
                </a:ext>
              </a:extLst>
            </p:cNvPr>
            <p:cNvCxnSpPr/>
            <p:nvPr/>
          </p:nvCxnSpPr>
          <p:spPr>
            <a:xfrm flipH="1" flipV="1">
              <a:off x="10870344" y="31181136"/>
              <a:ext cx="486097" cy="11731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dash"/>
              <a:miter lim="800000"/>
              <a:tailEnd type="none"/>
            </a:ln>
            <a:effectLst/>
          </p:spPr>
        </p:cxnSp>
      </p:grp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DA3ECC9-2043-4A04-964A-BCBC8DB6005E}"/>
              </a:ext>
            </a:extLst>
          </p:cNvPr>
          <p:cNvSpPr txBox="1"/>
          <p:nvPr/>
        </p:nvSpPr>
        <p:spPr>
          <a:xfrm>
            <a:off x="3734703" y="4385968"/>
            <a:ext cx="1100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200" dirty="0">
                <a:solidFill>
                  <a:srgbClr val="0070C0"/>
                </a:solidFill>
              </a:rPr>
              <a:t>■　</a:t>
            </a:r>
            <a:r>
              <a:rPr lang="en-US" altLang="ja-JP" sz="1200" dirty="0">
                <a:solidFill>
                  <a:srgbClr val="0070C0"/>
                </a:solidFill>
              </a:rPr>
              <a:t>ICRU slab</a:t>
            </a:r>
          </a:p>
        </p:txBody>
      </p:sp>
      <p:sp>
        <p:nvSpPr>
          <p:cNvPr id="53" name="正方形/長方形 52"/>
          <p:cNvSpPr/>
          <p:nvPr/>
        </p:nvSpPr>
        <p:spPr>
          <a:xfrm>
            <a:off x="3734703" y="1915387"/>
            <a:ext cx="132760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rgbClr val="FF0000"/>
                </a:solidFill>
              </a:rPr>
              <a:t>●　</a:t>
            </a:r>
            <a:r>
              <a:rPr lang="en-US" altLang="ja-JP" sz="1200" dirty="0">
                <a:solidFill>
                  <a:srgbClr val="FF0000"/>
                </a:solidFill>
              </a:rPr>
              <a:t>ICRU</a:t>
            </a:r>
            <a:r>
              <a:rPr lang="ja-JP" altLang="en-US" sz="1200" dirty="0">
                <a:solidFill>
                  <a:srgbClr val="FF0000"/>
                </a:solidFill>
              </a:rPr>
              <a:t> </a:t>
            </a:r>
            <a:r>
              <a:rPr lang="en-US" altLang="ja-JP" sz="1200" dirty="0">
                <a:solidFill>
                  <a:srgbClr val="FF0000"/>
                </a:solidFill>
              </a:rPr>
              <a:t>sphere</a:t>
            </a:r>
          </a:p>
        </p:txBody>
      </p:sp>
      <p:sp>
        <p:nvSpPr>
          <p:cNvPr id="54" name="正方形/長方形 53"/>
          <p:cNvSpPr/>
          <p:nvPr/>
        </p:nvSpPr>
        <p:spPr>
          <a:xfrm>
            <a:off x="3734703" y="3141745"/>
            <a:ext cx="178606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1200" dirty="0">
                <a:solidFill>
                  <a:srgbClr val="FFFF00"/>
                </a:solidFill>
              </a:rPr>
              <a:t>▲</a:t>
            </a:r>
            <a:r>
              <a:rPr lang="ja-JP" altLang="en-US" sz="1200" dirty="0">
                <a:solidFill>
                  <a:schemeClr val="accent4">
                    <a:lumMod val="75000"/>
                  </a:schemeClr>
                </a:solidFill>
              </a:rPr>
              <a:t>　</a:t>
            </a:r>
            <a:r>
              <a:rPr lang="en-US" altLang="ja-JP" sz="1200" dirty="0">
                <a:solidFill>
                  <a:schemeClr val="accent4">
                    <a:lumMod val="75000"/>
                  </a:schemeClr>
                </a:solidFill>
              </a:rPr>
              <a:t>Cylindrical phantom</a:t>
            </a:r>
            <a:endParaRPr lang="ja-JP" altLang="en-US" sz="12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55" name="グループ化 54"/>
          <p:cNvGrpSpPr/>
          <p:nvPr/>
        </p:nvGrpSpPr>
        <p:grpSpPr>
          <a:xfrm>
            <a:off x="3734704" y="4612371"/>
            <a:ext cx="1005521" cy="1128859"/>
            <a:chOff x="3317041" y="2394746"/>
            <a:chExt cx="2406306" cy="2546422"/>
          </a:xfrm>
        </p:grpSpPr>
        <p:sp>
          <p:nvSpPr>
            <p:cNvPr id="56" name="直方体 55"/>
            <p:cNvSpPr/>
            <p:nvPr/>
          </p:nvSpPr>
          <p:spPr>
            <a:xfrm>
              <a:off x="3847651" y="2740025"/>
              <a:ext cx="1492960" cy="1428055"/>
            </a:xfrm>
            <a:prstGeom prst="cube">
              <a:avLst>
                <a:gd name="adj" fmla="val 17424"/>
              </a:avLst>
            </a:prstGeom>
            <a:solidFill>
              <a:srgbClr val="99CCFF"/>
            </a:solidFill>
            <a:ln w="63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7" name="直線矢印コネクタ 56"/>
            <p:cNvCxnSpPr/>
            <p:nvPr/>
          </p:nvCxnSpPr>
          <p:spPr>
            <a:xfrm flipV="1">
              <a:off x="5097285" y="2394746"/>
              <a:ext cx="0" cy="2546422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tailEnd type="arrow"/>
            </a:ln>
            <a:effectLst/>
          </p:spPr>
        </p:cxnSp>
        <p:cxnSp>
          <p:nvCxnSpPr>
            <p:cNvPr id="58" name="直線矢印コネクタ 57"/>
            <p:cNvCxnSpPr/>
            <p:nvPr/>
          </p:nvCxnSpPr>
          <p:spPr>
            <a:xfrm flipH="1">
              <a:off x="4542300" y="3512119"/>
              <a:ext cx="1181047" cy="125158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/>
              <a:tailEnd type="none"/>
            </a:ln>
            <a:effectLst/>
          </p:spPr>
        </p:cxnSp>
        <p:sp>
          <p:nvSpPr>
            <p:cNvPr id="59" name="正方形/長方形 58"/>
            <p:cNvSpPr/>
            <p:nvPr/>
          </p:nvSpPr>
          <p:spPr>
            <a:xfrm>
              <a:off x="3485042" y="3222132"/>
              <a:ext cx="1284325" cy="1127466"/>
            </a:xfrm>
            <a:prstGeom prst="rect">
              <a:avLst/>
            </a:prstGeom>
            <a:solidFill>
              <a:srgbClr val="ED7D31">
                <a:lumMod val="60000"/>
                <a:lumOff val="40000"/>
                <a:alpha val="50000"/>
              </a:srgbClr>
            </a:solidFill>
            <a:ln w="12700" cap="flat" cmpd="sng" algn="ctr">
              <a:solidFill>
                <a:srgbClr val="ED7D31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algn="ctr" defTabSz="313177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ja-JP" altLang="en-US" sz="6165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60" name="直線矢印コネクタ 59"/>
            <p:cNvCxnSpPr/>
            <p:nvPr/>
          </p:nvCxnSpPr>
          <p:spPr>
            <a:xfrm flipV="1">
              <a:off x="4769367" y="3037100"/>
              <a:ext cx="332905" cy="202439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61" name="直線矢印コネクタ 60"/>
            <p:cNvCxnSpPr/>
            <p:nvPr/>
          </p:nvCxnSpPr>
          <p:spPr>
            <a:xfrm flipV="1">
              <a:off x="4769949" y="4169199"/>
              <a:ext cx="343206" cy="169178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62" name="直線矢印コネクタ 61"/>
            <p:cNvCxnSpPr/>
            <p:nvPr/>
          </p:nvCxnSpPr>
          <p:spPr>
            <a:xfrm flipV="1">
              <a:off x="4764380" y="3201436"/>
              <a:ext cx="332905" cy="202439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63" name="直線矢印コネクタ 62"/>
            <p:cNvCxnSpPr/>
            <p:nvPr/>
          </p:nvCxnSpPr>
          <p:spPr>
            <a:xfrm flipV="1">
              <a:off x="4785323" y="3403875"/>
              <a:ext cx="332905" cy="202439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64" name="直線矢印コネクタ 63"/>
            <p:cNvCxnSpPr/>
            <p:nvPr/>
          </p:nvCxnSpPr>
          <p:spPr>
            <a:xfrm flipV="1">
              <a:off x="4786419" y="3572662"/>
              <a:ext cx="332905" cy="202439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65" name="直線矢印コネクタ 64"/>
            <p:cNvCxnSpPr/>
            <p:nvPr/>
          </p:nvCxnSpPr>
          <p:spPr>
            <a:xfrm flipV="1">
              <a:off x="4776776" y="3750932"/>
              <a:ext cx="332905" cy="202439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66" name="直線矢印コネクタ 65"/>
            <p:cNvCxnSpPr/>
            <p:nvPr/>
          </p:nvCxnSpPr>
          <p:spPr>
            <a:xfrm flipV="1">
              <a:off x="4764380" y="3958622"/>
              <a:ext cx="332905" cy="202439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67" name="直線矢印コネクタ 66"/>
            <p:cNvCxnSpPr/>
            <p:nvPr/>
          </p:nvCxnSpPr>
          <p:spPr>
            <a:xfrm flipV="1">
              <a:off x="4355501" y="3012605"/>
              <a:ext cx="332905" cy="202439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68" name="直線矢印コネクタ 67"/>
            <p:cNvCxnSpPr/>
            <p:nvPr/>
          </p:nvCxnSpPr>
          <p:spPr>
            <a:xfrm flipV="1">
              <a:off x="3917810" y="2999678"/>
              <a:ext cx="341956" cy="234815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69" name="直線矢印コネクタ 68"/>
            <p:cNvCxnSpPr/>
            <p:nvPr/>
          </p:nvCxnSpPr>
          <p:spPr>
            <a:xfrm flipV="1">
              <a:off x="3522822" y="2975039"/>
              <a:ext cx="341956" cy="234815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70" name="直線矢印コネクタ 69"/>
            <p:cNvCxnSpPr/>
            <p:nvPr/>
          </p:nvCxnSpPr>
          <p:spPr>
            <a:xfrm flipV="1">
              <a:off x="3757171" y="2973920"/>
              <a:ext cx="341956" cy="234815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71" name="直線矢印コネクタ 70"/>
            <p:cNvCxnSpPr/>
            <p:nvPr/>
          </p:nvCxnSpPr>
          <p:spPr>
            <a:xfrm flipV="1">
              <a:off x="4159988" y="2995734"/>
              <a:ext cx="341956" cy="234815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72" name="直線矢印コネクタ 71"/>
            <p:cNvCxnSpPr/>
            <p:nvPr/>
          </p:nvCxnSpPr>
          <p:spPr>
            <a:xfrm flipV="1">
              <a:off x="4616122" y="2995734"/>
              <a:ext cx="341956" cy="234815"/>
            </a:xfrm>
            <a:prstGeom prst="straightConnector1">
              <a:avLst/>
            </a:prstGeom>
            <a:noFill/>
            <a:ln w="12700" cap="flat" cmpd="sng" algn="ctr">
              <a:solidFill>
                <a:srgbClr val="ED7D31"/>
              </a:solidFill>
              <a:prstDash val="solid"/>
              <a:miter lim="800000"/>
              <a:headEnd type="none"/>
              <a:tailEnd type="arrow"/>
            </a:ln>
            <a:effectLst/>
          </p:spPr>
        </p:cxnSp>
        <p:cxnSp>
          <p:nvCxnSpPr>
            <p:cNvPr id="73" name="直線矢印コネクタ 72"/>
            <p:cNvCxnSpPr/>
            <p:nvPr/>
          </p:nvCxnSpPr>
          <p:spPr>
            <a:xfrm flipH="1">
              <a:off x="3317041" y="4161061"/>
              <a:ext cx="2348399" cy="0"/>
            </a:xfrm>
            <a:prstGeom prst="straightConnector1">
              <a:avLst/>
            </a:prstGeom>
            <a:noFill/>
            <a:ln w="12700" cap="flat" cmpd="sng" algn="ctr">
              <a:solidFill>
                <a:sysClr val="windowText" lastClr="000000"/>
              </a:solidFill>
              <a:prstDash val="solid"/>
              <a:miter lim="800000"/>
              <a:headEnd type="arrow"/>
              <a:tailEnd type="none"/>
            </a:ln>
            <a:effectLst/>
          </p:spPr>
        </p:cxnSp>
      </p:grp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849782B-4299-4277-A6C2-839CF31A6FF3}"/>
              </a:ext>
            </a:extLst>
          </p:cNvPr>
          <p:cNvSpPr txBox="1"/>
          <p:nvPr/>
        </p:nvSpPr>
        <p:spPr>
          <a:xfrm>
            <a:off x="5298155" y="2051421"/>
            <a:ext cx="34922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500" dirty="0"/>
              <a:t>The Phantom dependence is 7% - 11% in the range of 50 keV-200 </a:t>
            </a:r>
            <a:r>
              <a:rPr lang="en-US" altLang="ja-JP" sz="1500" dirty="0" err="1"/>
              <a:t>keV</a:t>
            </a:r>
            <a:r>
              <a:rPr lang="en-US" altLang="ja-JP" sz="1500" dirty="0"/>
              <a:t>. </a:t>
            </a:r>
          </a:p>
          <a:p>
            <a:r>
              <a:rPr lang="en-US" altLang="ja-JP" sz="1500" dirty="0"/>
              <a:t>Probably scattered photons cause the dependence.</a:t>
            </a:r>
            <a:endParaRPr lang="en-US" altLang="ja-JP" sz="3000" dirty="0"/>
          </a:p>
        </p:txBody>
      </p:sp>
      <p:sp>
        <p:nvSpPr>
          <p:cNvPr id="75" name="正方形/長方形 74"/>
          <p:cNvSpPr/>
          <p:nvPr/>
        </p:nvSpPr>
        <p:spPr>
          <a:xfrm>
            <a:off x="5199404" y="3412451"/>
            <a:ext cx="368976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dirty="0">
                <a:solidFill>
                  <a:srgbClr val="66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EGS5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code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66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Incident photon energy: 10keV-10MeV</a:t>
            </a:r>
            <a:endParaRPr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lang="ja-JP" altLang="en-US" dirty="0">
                <a:solidFill>
                  <a:srgbClr val="66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Cut off energy</a:t>
            </a:r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endParaRPr kumimoji="1" lang="en-US" altLang="ja-JP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electron10MeV</a:t>
            </a:r>
            <a:r>
              <a:rPr kumimoji="1" lang="ja-JP" altLang="en-US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、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photon</a:t>
            </a:r>
            <a:r>
              <a:rPr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 </a:t>
            </a:r>
            <a:r>
              <a:rPr kumimoji="1"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1keV</a:t>
            </a:r>
          </a:p>
          <a:p>
            <a:r>
              <a:rPr kumimoji="1" lang="ja-JP" altLang="en-US" dirty="0">
                <a:latin typeface="メイリオ" panose="020B0604030504040204" pitchFamily="50" charset="-128"/>
                <a:ea typeface="メイリオ" panose="020B0604030504040204" pitchFamily="50" charset="-128"/>
              </a:rPr>
              <a:t>　 →</a:t>
            </a:r>
            <a:r>
              <a:rPr kumimoji="1" lang="en-US" altLang="ja-JP" b="1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Kerma</a:t>
            </a:r>
            <a:r>
              <a:rPr kumimoji="1" lang="en-US" altLang="ja-JP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 approximation</a:t>
            </a:r>
          </a:p>
          <a:p>
            <a:r>
              <a:rPr lang="ja-JP" altLang="en-US" dirty="0">
                <a:solidFill>
                  <a:srgbClr val="66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Score the deposit energy at the point</a:t>
            </a:r>
          </a:p>
          <a:p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  where reactions occur.</a:t>
            </a:r>
          </a:p>
          <a:p>
            <a:r>
              <a:rPr lang="ja-JP" altLang="en-US" dirty="0">
                <a:solidFill>
                  <a:srgbClr val="66FFFF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■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History number:10</a:t>
            </a:r>
            <a:r>
              <a:rPr lang="en-US" altLang="ja-JP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10</a:t>
            </a:r>
            <a:r>
              <a:rPr lang="en-US" altLang="ja-JP" dirty="0">
                <a:latin typeface="メイリオ" panose="020B0604030504040204" pitchFamily="50" charset="-128"/>
                <a:ea typeface="メイリオ" panose="020B0604030504040204" pitchFamily="50" charset="-128"/>
              </a:rPr>
              <a:t> - 10</a:t>
            </a:r>
            <a:r>
              <a:rPr lang="en-US" altLang="ja-JP" baseline="300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6088498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628650" y="1131094"/>
            <a:ext cx="7886700" cy="604838"/>
          </a:xfrm>
        </p:spPr>
        <p:txBody>
          <a:bodyPr/>
          <a:lstStyle/>
          <a:p>
            <a:r>
              <a:rPr kumimoji="1" lang="en-US" altLang="ja-JP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Angular dependence</a:t>
            </a:r>
            <a:endParaRPr lang="en-US" dirty="0"/>
          </a:p>
        </p:txBody>
      </p:sp>
      <p:graphicFrame>
        <p:nvGraphicFramePr>
          <p:cNvPr id="6" name="グラフ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224057"/>
              </p:ext>
            </p:extLst>
          </p:nvPr>
        </p:nvGraphicFramePr>
        <p:xfrm>
          <a:off x="878681" y="1857375"/>
          <a:ext cx="2093119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グラフ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5923181"/>
              </p:ext>
            </p:extLst>
          </p:nvPr>
        </p:nvGraphicFramePr>
        <p:xfrm>
          <a:off x="3396853" y="1857375"/>
          <a:ext cx="2093119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325291" y="2014538"/>
            <a:ext cx="49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15</a:t>
            </a:r>
            <a:r>
              <a:rPr lang="en-US" altLang="ja-JP" dirty="0"/>
              <a:t>°</a:t>
            </a:r>
            <a:endParaRPr lang="en-US" dirty="0"/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889896" y="1993106"/>
            <a:ext cx="49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30°</a:t>
            </a:r>
            <a:endParaRPr lang="en-US" dirty="0"/>
          </a:p>
        </p:txBody>
      </p:sp>
      <p:graphicFrame>
        <p:nvGraphicFramePr>
          <p:cNvPr id="10" name="グラフ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0459992"/>
              </p:ext>
            </p:extLst>
          </p:nvPr>
        </p:nvGraphicFramePr>
        <p:xfrm>
          <a:off x="6054328" y="1857375"/>
          <a:ext cx="2093119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テキスト ボックス 10"/>
          <p:cNvSpPr txBox="1"/>
          <p:nvPr/>
        </p:nvSpPr>
        <p:spPr>
          <a:xfrm>
            <a:off x="7479506" y="1993106"/>
            <a:ext cx="49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45°</a:t>
            </a:r>
            <a:endParaRPr lang="en-US" dirty="0"/>
          </a:p>
        </p:txBody>
      </p:sp>
      <p:graphicFrame>
        <p:nvGraphicFramePr>
          <p:cNvPr id="12" name="グラフ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4086840"/>
              </p:ext>
            </p:extLst>
          </p:nvPr>
        </p:nvGraphicFramePr>
        <p:xfrm>
          <a:off x="878680" y="3900488"/>
          <a:ext cx="2093119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3" name="テキスト ボックス 12"/>
          <p:cNvSpPr txBox="1"/>
          <p:nvPr/>
        </p:nvSpPr>
        <p:spPr>
          <a:xfrm>
            <a:off x="2331244" y="4047350"/>
            <a:ext cx="49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60°</a:t>
            </a:r>
            <a:endParaRPr lang="en-US" dirty="0"/>
          </a:p>
        </p:txBody>
      </p:sp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3000521"/>
              </p:ext>
            </p:extLst>
          </p:nvPr>
        </p:nvGraphicFramePr>
        <p:xfrm>
          <a:off x="3396853" y="3838574"/>
          <a:ext cx="2093119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5" name="テキスト ボックス 14"/>
          <p:cNvSpPr txBox="1"/>
          <p:nvPr/>
        </p:nvSpPr>
        <p:spPr>
          <a:xfrm>
            <a:off x="4888705" y="3968769"/>
            <a:ext cx="49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75°</a:t>
            </a:r>
            <a:endParaRPr lang="en-US" dirty="0"/>
          </a:p>
        </p:txBody>
      </p:sp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22896326"/>
              </p:ext>
            </p:extLst>
          </p:nvPr>
        </p:nvGraphicFramePr>
        <p:xfrm>
          <a:off x="6079331" y="3900488"/>
          <a:ext cx="2093119" cy="18859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7" name="テキスト ボックス 16"/>
          <p:cNvSpPr txBox="1"/>
          <p:nvPr/>
        </p:nvSpPr>
        <p:spPr>
          <a:xfrm>
            <a:off x="7479506" y="4044195"/>
            <a:ext cx="492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dirty="0"/>
              <a:t>90°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285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表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934442"/>
              </p:ext>
            </p:extLst>
          </p:nvPr>
        </p:nvGraphicFramePr>
        <p:xfrm>
          <a:off x="4883805" y="3526793"/>
          <a:ext cx="3771537" cy="2142458"/>
        </p:xfrm>
        <a:graphic>
          <a:graphicData uri="http://schemas.openxmlformats.org/drawingml/2006/table">
            <a:tbl>
              <a:tblPr firstRow="1" firstCol="1" bandRow="1">
                <a:tableStyleId>{5A111915-BE36-4E01-A7E5-04B1672EAD32}</a:tableStyleId>
              </a:tblPr>
              <a:tblGrid>
                <a:gridCol w="769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51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82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123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8640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762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100" dirty="0">
                          <a:effectLst/>
                        </a:rPr>
                        <a:t>Tube voltage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(kV)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100" dirty="0">
                          <a:effectLst/>
                        </a:rPr>
                        <a:t>Thickness</a:t>
                      </a:r>
                      <a:r>
                        <a:rPr lang="en-US" altLang="ja-JP" sz="1100" baseline="0" dirty="0">
                          <a:effectLst/>
                        </a:rPr>
                        <a:t> of filter</a:t>
                      </a:r>
                      <a:endParaRPr lang="en-US" sz="11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(</a:t>
                      </a:r>
                      <a:r>
                        <a:rPr lang="en-US" sz="1100" dirty="0" err="1">
                          <a:effectLst/>
                        </a:rPr>
                        <a:t>mmAl</a:t>
                      </a:r>
                      <a:r>
                        <a:rPr lang="en-US" sz="1100" dirty="0">
                          <a:effectLst/>
                        </a:rPr>
                        <a:t>)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38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 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altLang="ja-JP" sz="1100" dirty="0">
                          <a:effectLst/>
                        </a:rPr>
                        <a:t>This work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ORAMED [a]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UPC [b]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36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RQR10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150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4.62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  <a:latin typeface="Calibri" panose="020F0502020204030204" pitchFamily="34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62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RQR9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120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3.84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3.39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2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RQR8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2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RQR7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90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3.22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2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RQR6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80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3.00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3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2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RQR5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2.88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2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RQR4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60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2.67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2.72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2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RQR3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50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2.48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625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RQR2</a:t>
                      </a:r>
                      <a:endParaRPr lang="en-US" sz="110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40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2.47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-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2.5</a:t>
                      </a:r>
                      <a:endParaRPr lang="en-US" sz="1100" dirty="0">
                        <a:effectLst/>
                        <a:latin typeface="Calibri" panose="020F0502020204030204" pitchFamily="34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51435" marR="51435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正方形/長方形 10"/>
          <p:cNvSpPr/>
          <p:nvPr/>
        </p:nvSpPr>
        <p:spPr>
          <a:xfrm>
            <a:off x="1288089" y="5581339"/>
            <a:ext cx="360026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[a] F. </a:t>
            </a:r>
            <a:r>
              <a:rPr lang="en-US" sz="1050" dirty="0" err="1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Vanhavere</a:t>
            </a:r>
            <a:r>
              <a:rPr lang="en-US" sz="1050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et al</a:t>
            </a:r>
            <a:r>
              <a:rPr lang="en-US" sz="1050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ORAMED: Optimization of Radiation Protection of Medical Staff, ERADOS report 2012-02 (2012)</a:t>
            </a:r>
            <a:endParaRPr lang="en-US" sz="1050" dirty="0"/>
          </a:p>
        </p:txBody>
      </p:sp>
      <p:sp>
        <p:nvSpPr>
          <p:cNvPr id="12" name="正方形/長方形 11"/>
          <p:cNvSpPr/>
          <p:nvPr/>
        </p:nvSpPr>
        <p:spPr>
          <a:xfrm>
            <a:off x="4745664" y="5743305"/>
            <a:ext cx="3909678" cy="2575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600"/>
              </a:spcAft>
            </a:pPr>
            <a:r>
              <a:rPr lang="en-US" sz="1050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[b] S. </a:t>
            </a:r>
            <a:r>
              <a:rPr lang="en-US" sz="1050" dirty="0" err="1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Principi</a:t>
            </a:r>
            <a:r>
              <a:rPr lang="en-US" sz="1050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sz="1050" i="1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et al</a:t>
            </a:r>
            <a:r>
              <a:rPr lang="en-US" sz="1050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</a:t>
            </a:r>
            <a:r>
              <a:rPr lang="en-US" sz="1050" i="1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Radiation Protection Dosimetry</a:t>
            </a:r>
            <a:r>
              <a:rPr lang="en-US" sz="1050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sz="1050" b="1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170</a:t>
            </a:r>
            <a:r>
              <a:rPr lang="en-US" sz="1050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, 45-48 (2016)</a:t>
            </a:r>
          </a:p>
        </p:txBody>
      </p:sp>
      <p:sp>
        <p:nvSpPr>
          <p:cNvPr id="13" name="タイトル 1"/>
          <p:cNvSpPr>
            <a:spLocks noGrp="1"/>
          </p:cNvSpPr>
          <p:nvPr>
            <p:ph type="title"/>
          </p:nvPr>
        </p:nvSpPr>
        <p:spPr>
          <a:xfrm>
            <a:off x="411494" y="1066780"/>
            <a:ext cx="7886700" cy="604838"/>
          </a:xfrm>
        </p:spPr>
        <p:txBody>
          <a:bodyPr>
            <a:normAutofit fontScale="90000"/>
          </a:bodyPr>
          <a:lstStyle/>
          <a:p>
            <a:r>
              <a:rPr kumimoji="1" lang="en-US" altLang="ja-JP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IEC61267:2005 RQR fields</a:t>
            </a:r>
            <a:br>
              <a:rPr kumimoji="1" lang="en-US" altLang="ja-JP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</a:br>
            <a:r>
              <a:rPr lang="en-US" altLang="ja-JP" sz="2025" dirty="0">
                <a:solidFill>
                  <a:srgbClr val="00206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 Energy spectra calculated with MCNP code</a:t>
            </a:r>
            <a:endParaRPr lang="en-US" dirty="0">
              <a:solidFill>
                <a:srgbClr val="002060"/>
              </a:solidFill>
            </a:endParaRPr>
          </a:p>
        </p:txBody>
      </p:sp>
      <p:graphicFrame>
        <p:nvGraphicFramePr>
          <p:cNvPr id="14" name="グラフ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9556665"/>
              </p:ext>
            </p:extLst>
          </p:nvPr>
        </p:nvGraphicFramePr>
        <p:xfrm>
          <a:off x="590550" y="1759810"/>
          <a:ext cx="3695700" cy="1819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グラフ 1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9623485"/>
              </p:ext>
            </p:extLst>
          </p:nvPr>
        </p:nvGraphicFramePr>
        <p:xfrm>
          <a:off x="590550" y="3595593"/>
          <a:ext cx="3695700" cy="1814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6" name="グラフ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902211"/>
              </p:ext>
            </p:extLst>
          </p:nvPr>
        </p:nvGraphicFramePr>
        <p:xfrm>
          <a:off x="4336089" y="1759810"/>
          <a:ext cx="4319253" cy="1766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テキスト ボックス 3"/>
          <p:cNvSpPr txBox="1"/>
          <p:nvPr/>
        </p:nvSpPr>
        <p:spPr>
          <a:xfrm>
            <a:off x="3314700" y="1875822"/>
            <a:ext cx="1122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● </a:t>
            </a:r>
            <a:r>
              <a:rPr lang="en-US" altLang="ja-JP" dirty="0"/>
              <a:t>RQR2</a:t>
            </a:r>
          </a:p>
          <a:p>
            <a:r>
              <a:rPr lang="ja-JP" altLang="en-US" b="1" dirty="0">
                <a:solidFill>
                  <a:srgbClr val="FF0000"/>
                </a:solidFill>
              </a:rPr>
              <a:t>△ </a:t>
            </a:r>
            <a:r>
              <a:rPr lang="en-US" altLang="ja-JP" dirty="0">
                <a:solidFill>
                  <a:srgbClr val="FF0000"/>
                </a:solidFill>
              </a:rPr>
              <a:t>RQR3</a:t>
            </a:r>
          </a:p>
          <a:p>
            <a:r>
              <a:rPr lang="ja-JP" altLang="en-US" b="1" dirty="0">
                <a:solidFill>
                  <a:srgbClr val="0070C0"/>
                </a:solidFill>
              </a:rPr>
              <a:t>□ </a:t>
            </a:r>
            <a:r>
              <a:rPr lang="en-US" altLang="ja-JP" dirty="0">
                <a:solidFill>
                  <a:srgbClr val="0070C0"/>
                </a:solidFill>
              </a:rPr>
              <a:t>RQR4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7" name="テキスト ボックス 16"/>
          <p:cNvSpPr txBox="1"/>
          <p:nvPr/>
        </p:nvSpPr>
        <p:spPr>
          <a:xfrm>
            <a:off x="3314700" y="3673871"/>
            <a:ext cx="112242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● </a:t>
            </a:r>
            <a:r>
              <a:rPr lang="en-US" altLang="ja-JP" dirty="0"/>
              <a:t>RQR5</a:t>
            </a:r>
          </a:p>
          <a:p>
            <a:r>
              <a:rPr lang="ja-JP" altLang="en-US" b="1" dirty="0">
                <a:solidFill>
                  <a:srgbClr val="FF0000"/>
                </a:solidFill>
              </a:rPr>
              <a:t>△ </a:t>
            </a:r>
            <a:r>
              <a:rPr lang="en-US" altLang="ja-JP" dirty="0">
                <a:solidFill>
                  <a:srgbClr val="FF0000"/>
                </a:solidFill>
              </a:rPr>
              <a:t>RQR6</a:t>
            </a:r>
          </a:p>
          <a:p>
            <a:r>
              <a:rPr lang="ja-JP" altLang="en-US" b="1" dirty="0">
                <a:solidFill>
                  <a:srgbClr val="0070C0"/>
                </a:solidFill>
              </a:rPr>
              <a:t>□ </a:t>
            </a:r>
            <a:r>
              <a:rPr lang="en-US" altLang="ja-JP" dirty="0">
                <a:solidFill>
                  <a:srgbClr val="0070C0"/>
                </a:solidFill>
              </a:rPr>
              <a:t>RQR7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7620000" y="1888650"/>
            <a:ext cx="125066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● </a:t>
            </a:r>
            <a:r>
              <a:rPr lang="en-US" altLang="ja-JP" dirty="0"/>
              <a:t>RQR8</a:t>
            </a:r>
          </a:p>
          <a:p>
            <a:r>
              <a:rPr lang="ja-JP" altLang="en-US" b="1" dirty="0">
                <a:solidFill>
                  <a:srgbClr val="FF0000"/>
                </a:solidFill>
              </a:rPr>
              <a:t>△ </a:t>
            </a:r>
            <a:r>
              <a:rPr lang="en-US" altLang="ja-JP" dirty="0">
                <a:solidFill>
                  <a:srgbClr val="FF0000"/>
                </a:solidFill>
              </a:rPr>
              <a:t>RQR9</a:t>
            </a:r>
          </a:p>
          <a:p>
            <a:r>
              <a:rPr lang="ja-JP" altLang="en-US" b="1" dirty="0">
                <a:solidFill>
                  <a:srgbClr val="0070C0"/>
                </a:solidFill>
              </a:rPr>
              <a:t>□ </a:t>
            </a:r>
            <a:r>
              <a:rPr lang="en-US" altLang="ja-JP" dirty="0">
                <a:solidFill>
                  <a:srgbClr val="0070C0"/>
                </a:solidFill>
              </a:rPr>
              <a:t>RQR10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78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34788" y="1065416"/>
            <a:ext cx="6172200" cy="4860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ja-JP" sz="3000" i="1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h</a:t>
            </a:r>
            <a:r>
              <a:rPr lang="en-US" altLang="ja-JP" sz="3000" dirty="0">
                <a:solidFill>
                  <a:srgbClr val="0070C0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(3,0°) for the RQR fields</a:t>
            </a:r>
            <a:endParaRPr lang="en-US" altLang="ja-JP" sz="3000" dirty="0"/>
          </a:p>
        </p:txBody>
      </p:sp>
      <p:graphicFrame>
        <p:nvGraphicFramePr>
          <p:cNvPr id="2" name="表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6664092"/>
              </p:ext>
            </p:extLst>
          </p:nvPr>
        </p:nvGraphicFramePr>
        <p:xfrm>
          <a:off x="461462" y="1907666"/>
          <a:ext cx="7777663" cy="339471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830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19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79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6686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2746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0118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667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5335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097280"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b="0" dirty="0"/>
                        <a:t>Effective</a:t>
                      </a:r>
                    </a:p>
                    <a:p>
                      <a:pPr algn="ctr"/>
                      <a:r>
                        <a:rPr lang="en-US" altLang="ja-JP" sz="1400" b="0" dirty="0"/>
                        <a:t>Energy (</a:t>
                      </a:r>
                      <a:r>
                        <a:rPr lang="en-US" altLang="ja-JP" sz="1400" b="0" i="1" dirty="0" err="1"/>
                        <a:t>E</a:t>
                      </a:r>
                      <a:r>
                        <a:rPr lang="en-US" altLang="ja-JP" sz="1400" b="0" dirty="0" err="1"/>
                        <a:t>eff</a:t>
                      </a:r>
                      <a:r>
                        <a:rPr lang="en-US" altLang="ja-JP" sz="1400" b="0" dirty="0"/>
                        <a:t>)</a:t>
                      </a:r>
                    </a:p>
                    <a:p>
                      <a:pPr algn="ctr"/>
                      <a:endParaRPr lang="en-US" sz="1400" b="1" i="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  <a:p>
                      <a:pPr algn="ctr"/>
                      <a:endParaRPr lang="en-US" sz="1400" b="0" dirty="0"/>
                    </a:p>
                    <a:p>
                      <a:pPr algn="ctr"/>
                      <a:r>
                        <a:rPr lang="en-US" sz="1400" b="0" dirty="0"/>
                        <a:t>difference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Difference from estimated </a:t>
                      </a:r>
                      <a:r>
                        <a:rPr lang="en-US" sz="1400" b="0" i="1" dirty="0"/>
                        <a:t>h</a:t>
                      </a:r>
                      <a:r>
                        <a:rPr lang="en-US" sz="1400" b="0" dirty="0"/>
                        <a:t>(3)value based on the effective energy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RQR10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48.33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1.595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1.507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1.488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-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-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6%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RQR9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41.97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1.524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1.450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1.435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1.456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1.5%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3%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RQR8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37.73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1.454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1.393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1.381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1.394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1%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&lt;2%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RQR7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35.64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1.412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1.358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1.348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1.368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1.5%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&lt;1%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RQR6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33.49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1.360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1.315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1.308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1.336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ja-JP" sz="1400" dirty="0"/>
                        <a:t>2%</a:t>
                      </a:r>
                      <a:endParaRPr lang="en-US" sz="1400" dirty="0"/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&lt;2%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RQR5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31.51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1.308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1.271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1.266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1.270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1%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&lt;2%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RQR4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29.56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1.250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1.222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1.218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1.232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1%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&lt;2%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RQR3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27.32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1.177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1.158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1.156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1.178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2%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&lt;2%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7813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RQR2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25.13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1.110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1.099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1.098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1.106 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1%</a:t>
                      </a:r>
                    </a:p>
                  </a:txBody>
                  <a:tcPr marL="68580" marR="68580" marT="34290" marB="34290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&lt;2%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5" name="円柱 4"/>
          <p:cNvSpPr/>
          <p:nvPr/>
        </p:nvSpPr>
        <p:spPr>
          <a:xfrm>
            <a:off x="4478932" y="2404431"/>
            <a:ext cx="240906" cy="292588"/>
          </a:xfrm>
          <a:prstGeom prst="can">
            <a:avLst/>
          </a:prstGeom>
          <a:solidFill>
            <a:srgbClr val="3399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350" kern="0">
              <a:solidFill>
                <a:prstClr val="white"/>
              </a:solidFill>
            </a:endParaRPr>
          </a:p>
        </p:txBody>
      </p:sp>
      <p:sp>
        <p:nvSpPr>
          <p:cNvPr id="6" name="円/楕円 5"/>
          <p:cNvSpPr/>
          <p:nvPr/>
        </p:nvSpPr>
        <p:spPr>
          <a:xfrm>
            <a:off x="3538630" y="2340457"/>
            <a:ext cx="358374" cy="356563"/>
          </a:xfrm>
          <a:prstGeom prst="ellipse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5000">
                <a:srgbClr val="3399FF"/>
              </a:gs>
              <a:gs pos="83000">
                <a:srgbClr val="3399FF"/>
              </a:gs>
              <a:gs pos="100000">
                <a:srgbClr val="3399FF"/>
              </a:gs>
            </a:gsLst>
            <a:lin ang="5400000" scaled="1"/>
          </a:gra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31317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6165" kern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直方体 6"/>
          <p:cNvSpPr/>
          <p:nvPr/>
        </p:nvSpPr>
        <p:spPr>
          <a:xfrm>
            <a:off x="2851988" y="2390335"/>
            <a:ext cx="339371" cy="335246"/>
          </a:xfrm>
          <a:prstGeom prst="cube">
            <a:avLst>
              <a:gd name="adj" fmla="val 17424"/>
            </a:avLst>
          </a:prstGeom>
          <a:solidFill>
            <a:srgbClr val="99CCFF"/>
          </a:solidFill>
          <a:ln w="63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円柱 7"/>
          <p:cNvSpPr/>
          <p:nvPr/>
        </p:nvSpPr>
        <p:spPr>
          <a:xfrm>
            <a:off x="5236794" y="2404432"/>
            <a:ext cx="240906" cy="292588"/>
          </a:xfrm>
          <a:prstGeom prst="can">
            <a:avLst/>
          </a:prstGeom>
          <a:solidFill>
            <a:srgbClr val="3399FF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ja-JP" altLang="en-US" sz="1350" kern="0">
              <a:solidFill>
                <a:prstClr val="white"/>
              </a:solidFill>
            </a:endParaRPr>
          </a:p>
        </p:txBody>
      </p:sp>
      <p:sp>
        <p:nvSpPr>
          <p:cNvPr id="9" name="正方形/長方形 8"/>
          <p:cNvSpPr/>
          <p:nvPr/>
        </p:nvSpPr>
        <p:spPr>
          <a:xfrm>
            <a:off x="5022334" y="1940553"/>
            <a:ext cx="16927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err="1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Principi</a:t>
            </a:r>
            <a:r>
              <a:rPr lang="en-US" sz="1200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 </a:t>
            </a:r>
            <a:r>
              <a:rPr lang="en-US" sz="1200" i="1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et al</a:t>
            </a:r>
            <a:endParaRPr lang="en-US" dirty="0"/>
          </a:p>
        </p:txBody>
      </p:sp>
      <p:sp>
        <p:nvSpPr>
          <p:cNvPr id="10" name="正方形/長方形 9"/>
          <p:cNvSpPr/>
          <p:nvPr/>
        </p:nvSpPr>
        <p:spPr>
          <a:xfrm>
            <a:off x="2620487" y="1940553"/>
            <a:ext cx="238013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latin typeface="Calibri" panose="020F0502020204030204" pitchFamily="34" charset="0"/>
                <a:ea typeface="ＭＳ 明朝" panose="02020609040205080304" pitchFamily="17" charset="-128"/>
                <a:cs typeface="Times New Roman" panose="02020603050405020304" pitchFamily="18" charset="0"/>
              </a:rPr>
              <a:t>This work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85811"/>
      </p:ext>
    </p:extLst>
  </p:cSld>
  <p:clrMapOvr>
    <a:masterClrMapping/>
  </p:clrMapOvr>
</p:sld>
</file>

<file path=ppt/theme/theme1.xml><?xml version="1.0" encoding="utf-8"?>
<a:theme xmlns:a="http://schemas.openxmlformats.org/drawingml/2006/main" name="aist-1e">
  <a:themeElements>
    <a:clrScheme name="aist-1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ist-1e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aist-1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st-1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st-1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st-1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st-1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ist-1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ist-1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aist-1e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ist-1e">
    <a:majorFont>
      <a:latin typeface="Arial"/>
      <a:ea typeface="ＭＳ Ｐゴシック"/>
      <a:cs typeface=""/>
    </a:majorFont>
    <a:minorFont>
      <a:latin typeface="Arial"/>
      <a:ea typeface="ＭＳ Ｐゴシック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NMIJ_e</Template>
  <TotalTime>829</TotalTime>
  <Words>2324</Words>
  <Application>Microsoft Office PowerPoint</Application>
  <PresentationFormat>画面に合わせる (4:3)</PresentationFormat>
  <Paragraphs>544</Paragraphs>
  <Slides>39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12</vt:i4>
      </vt:variant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39</vt:i4>
      </vt:variant>
    </vt:vector>
  </HeadingPairs>
  <TitlesOfParts>
    <vt:vector size="53" baseType="lpstr">
      <vt:lpstr>Arial Unicode MS</vt:lpstr>
      <vt:lpstr>ＭＳ Ｐゴシック</vt:lpstr>
      <vt:lpstr>メイリオ</vt:lpstr>
      <vt:lpstr>游明朝</vt:lpstr>
      <vt:lpstr>Arial</vt:lpstr>
      <vt:lpstr>Calibri</vt:lpstr>
      <vt:lpstr>Cambria Math</vt:lpstr>
      <vt:lpstr>Century</vt:lpstr>
      <vt:lpstr>Times</vt:lpstr>
      <vt:lpstr>Times New Roman</vt:lpstr>
      <vt:lpstr>Verdana</vt:lpstr>
      <vt:lpstr>Wingdings</vt:lpstr>
      <vt:lpstr>aist-1e</vt:lpstr>
      <vt:lpstr>数式</vt:lpstr>
      <vt:lpstr>The development of H'(3) and Hp(3) standards for photons and beta-rays at NMIJ</vt:lpstr>
      <vt:lpstr>Contents</vt:lpstr>
      <vt:lpstr>PowerPoint プレゼンテーション</vt:lpstr>
      <vt:lpstr>Interventional Radiology</vt:lpstr>
      <vt:lpstr>H(3) for photos</vt:lpstr>
      <vt:lpstr>PowerPoint プレゼンテーション</vt:lpstr>
      <vt:lpstr>Angular dependence</vt:lpstr>
      <vt:lpstr>IEC61267:2005 RQR fields  Energy spectra calculated with MCNP code</vt:lpstr>
      <vt:lpstr>PowerPoint プレゼンテーション</vt:lpstr>
      <vt:lpstr>PowerPoint プレゼンテーション</vt:lpstr>
      <vt:lpstr>Summary</vt:lpstr>
      <vt:lpstr>H(3) for beta-rays</vt:lpstr>
      <vt:lpstr>Measurements of D(0.07)・D (3) using the extrapolation chamber</vt:lpstr>
      <vt:lpstr>Necessity of conversion factors for beta-rays</vt:lpstr>
      <vt:lpstr>Difference of phantoms(Slab, Sphere, Cylinder)</vt:lpstr>
      <vt:lpstr>Angular dependence for h’(0.07) and h’(3)</vt:lpstr>
      <vt:lpstr>Summary</vt:lpstr>
      <vt:lpstr>Vision badge  (Nagase Landauer LTD.)</vt:lpstr>
      <vt:lpstr>DOSIRIS (developed by IRSN) (Chiyoda Technol Co.)</vt:lpstr>
      <vt:lpstr>Clinical proton and ion beams</vt:lpstr>
      <vt:lpstr>Absorbed dose to water for clinical carbon beams</vt:lpstr>
      <vt:lpstr>Compact graphite calorimeter</vt:lpstr>
      <vt:lpstr>Water calorimeter</vt:lpstr>
      <vt:lpstr>High Dose Dosimetry</vt:lpstr>
      <vt:lpstr>Alanine/ESR dosimetry for high dose measurement</vt:lpstr>
      <vt:lpstr>Low dose rate  irradiation system</vt:lpstr>
      <vt:lpstr>Low dose rate irradiation system</vt:lpstr>
      <vt:lpstr>Scattering radiation in the irradiation system</vt:lpstr>
      <vt:lpstr>Uncertainty budget</vt:lpstr>
      <vt:lpstr>Re-evaluation of air-kerma for ICRU report 90 </vt:lpstr>
      <vt:lpstr>ICRU Report 90</vt:lpstr>
      <vt:lpstr>Recommendation at CCRI(I)</vt:lpstr>
      <vt:lpstr>PowerPoint プレゼンテーション</vt:lpstr>
      <vt:lpstr>Change of air-kerma at NMIJ</vt:lpstr>
      <vt:lpstr>PowerPoint プレゼンテーション</vt:lpstr>
      <vt:lpstr>Accreditation for personal dosimetry service in Japan </vt:lpstr>
      <vt:lpstr>PowerPoint プレゼンテーション</vt:lpstr>
      <vt:lpstr>Proficiency test</vt:lpstr>
      <vt:lpstr>Thank you for your attention! ขอบคุณค่ะ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加藤 昌弘</dc:creator>
  <cp:lastModifiedBy>t-kurosawa</cp:lastModifiedBy>
  <cp:revision>125</cp:revision>
  <dcterms:created xsi:type="dcterms:W3CDTF">2018-05-18T02:33:49Z</dcterms:created>
  <dcterms:modified xsi:type="dcterms:W3CDTF">2019-03-13T08:54:14Z</dcterms:modified>
</cp:coreProperties>
</file>