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75" r:id="rId3"/>
    <p:sldId id="278" r:id="rId4"/>
    <p:sldId id="290" r:id="rId5"/>
    <p:sldId id="371" r:id="rId6"/>
    <p:sldId id="372" r:id="rId7"/>
    <p:sldId id="373" r:id="rId8"/>
    <p:sldId id="354" r:id="rId9"/>
    <p:sldId id="334" r:id="rId10"/>
    <p:sldId id="332" r:id="rId11"/>
    <p:sldId id="368" r:id="rId12"/>
    <p:sldId id="335" r:id="rId13"/>
    <p:sldId id="374" r:id="rId14"/>
    <p:sldId id="331" r:id="rId15"/>
    <p:sldId id="356" r:id="rId16"/>
    <p:sldId id="375" r:id="rId17"/>
    <p:sldId id="376" r:id="rId18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7"/>
    <a:srgbClr val="99FF99"/>
    <a:srgbClr val="0000FF"/>
    <a:srgbClr val="00FF00"/>
    <a:srgbClr val="CCFFCC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0" autoAdjust="0"/>
  </p:normalViewPr>
  <p:slideViewPr>
    <p:cSldViewPr snapToGrid="0">
      <p:cViewPr varScale="1">
        <p:scale>
          <a:sx n="95" d="100"/>
          <a:sy n="95" d="100"/>
        </p:scale>
        <p:origin x="7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E234D6F-5140-492E-B11D-7AB5C23760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1F4C3E8-F07F-423B-80A9-C86B92CFF6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ED02B5F-D4FF-406E-8C14-B9FE9B33EE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2E80D0A-A6B2-453C-8EDF-156946968D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9A3BD29-D8FF-4B90-8B0D-991980CCA6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3078" name="Picture 6" descr="j-yoko1">
            <a:extLst>
              <a:ext uri="{FF2B5EF4-FFF2-40B4-BE49-F238E27FC236}">
                <a16:creationId xmlns:a16="http://schemas.microsoft.com/office/drawing/2014/main" id="{D60A40DB-5C0D-4A88-ADB9-A5C93467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868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C08614C-FCB9-47D0-9F0B-45B9DC99AB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4BA699F-DB63-4C68-985D-F57AC8230E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914EBCC-FF5A-4785-8E6D-936381B9B4F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87EFC49-ED58-4561-BD4F-85C9BCBABA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899B5DA-23CC-42B5-8C5C-526D9CD696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20E7223A-5BD5-4C75-BABC-05985B38F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CAA4C4B-7B87-4922-9B9A-E38935B0B0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6236808-0BC0-4007-8E26-F8EA239F0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4700" indent="-296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2213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70050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888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E3887CA-6A22-429E-80E4-153C825F77EE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664E871-4A24-4BBF-9393-487DBC574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F24D10C-B239-471C-94CC-E031E0829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</a:rPr>
              <a:t>I talk about radiation dosimetry standards at NMIJ.</a:t>
            </a:r>
          </a:p>
          <a:p>
            <a:pPr eaLnBrk="1" hangingPunct="1"/>
            <a:r>
              <a:rPr lang="en-US" altLang="ja-JP">
                <a:latin typeface="Arial" panose="020B0604020202020204" pitchFamily="34" charset="0"/>
              </a:rPr>
              <a:t>Our group have 5 sources, gamma ray from Cobalt and Cs, medium and low energy X-ray, beta-particle source, synchrotron radiation.</a:t>
            </a:r>
          </a:p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8B5CC37-655D-4019-B43D-7A3A59495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4700" indent="-296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2213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70050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888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0FD74AE-1134-4617-8C4F-83A7A8E3BF57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15E2924-BA3D-4E64-8518-56B31AD88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ED95DF0-5596-4833-9206-3E5879F6E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>
            <a:extLst>
              <a:ext uri="{FF2B5EF4-FFF2-40B4-BE49-F238E27FC236}">
                <a16:creationId xmlns:a16="http://schemas.microsoft.com/office/drawing/2014/main" id="{8C707C25-83A1-4114-B093-ECF1531AF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>
            <a:extLst>
              <a:ext uri="{FF2B5EF4-FFF2-40B4-BE49-F238E27FC236}">
                <a16:creationId xmlns:a16="http://schemas.microsoft.com/office/drawing/2014/main" id="{7B300E2A-C92A-4241-B02A-34CCF33CF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3316" name="スライド番号プレースホルダー 3">
            <a:extLst>
              <a:ext uri="{FF2B5EF4-FFF2-40B4-BE49-F238E27FC236}">
                <a16:creationId xmlns:a16="http://schemas.microsoft.com/office/drawing/2014/main" id="{6872DD2B-DF16-4690-AD8D-247ABF74F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AE46EB-5683-4795-BD45-3B35BAFF10F9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CD46BCC-88EA-4A7F-BE42-4ABAAD72E1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2CE4-655C-4671-B1C6-DDBB473FBF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89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38610ED-9F3E-40B9-8F7B-855BC22FF2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BC54-5A71-4693-9DF0-3B48CC0FF0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688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5B13B75-AEAF-4934-B180-04785562D6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B5277-014B-4C93-8084-40C32E84CC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333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F358F83-C2A1-4A58-8CD4-094152C220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6AD8-BB08-4B4A-BDFC-77ED8E8BE3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663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DE9262A-93FE-4441-8864-85458F1BF0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86C7-19CA-4A8F-ABA3-F6AC61C0EF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18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A15A725-FA15-4F06-9E27-DD90FACC0B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4425-CE5D-46E5-B767-0512F7AE99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2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BA6E4AD-1F26-4F9A-87B1-12A1D6A7F8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AFA6-37A0-45C5-B8C5-DF35E434C6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356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BD9B7870-0062-4CCA-9A9E-C33DEA2BE6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A64E0-A6F2-43C7-A682-EA21F2391C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92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4C393EA-897E-4759-855D-56EA6B91BB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0B020-7C46-43FA-AC51-BB57FCE05D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508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8C41448-5692-4696-A5FE-793A9F3A23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3AB60-E68E-4ECE-AD23-010F70905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24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DB493EC-B2BC-44ED-91E7-57BCE494C1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6922-8D66-4244-9D4C-0CDEB2FF87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069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１番NMIJ英">
            <a:extLst>
              <a:ext uri="{FF2B5EF4-FFF2-40B4-BE49-F238E27FC236}">
                <a16:creationId xmlns:a16="http://schemas.microsoft.com/office/drawing/2014/main" id="{394D5057-7C95-4419-B152-BB868CF9D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EA2B25D-4858-488F-9B8D-7C4BE7246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7976EF8-B2A0-4561-A4CD-03B778108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　　　　</a:t>
            </a:r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F7DA43D9-3299-466D-9D93-7E6CC4A05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30" name="Picture 17" descr="191_english5">
            <a:extLst>
              <a:ext uri="{FF2B5EF4-FFF2-40B4-BE49-F238E27FC236}">
                <a16:creationId xmlns:a16="http://schemas.microsoft.com/office/drawing/2014/main" id="{04FA60E5-7DA8-45A3-8CC4-E038C50C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689725"/>
            <a:ext cx="3706812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ectangle 19">
            <a:extLst>
              <a:ext uri="{FF2B5EF4-FFF2-40B4-BE49-F238E27FC236}">
                <a16:creationId xmlns:a16="http://schemas.microsoft.com/office/drawing/2014/main" id="{C2BC526C-9B88-4FF7-89EE-659B3108EF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5425"/>
            <a:ext cx="213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E44A1A-3375-4198-8296-CA13E1E9E0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7490B93-D427-477E-B5C2-C732B75A1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981075"/>
            <a:ext cx="8785225" cy="1435100"/>
          </a:xfrm>
        </p:spPr>
        <p:txBody>
          <a:bodyPr/>
          <a:lstStyle/>
          <a:p>
            <a:pPr eaLnBrk="1" hangingPunct="1"/>
            <a:r>
              <a:rPr lang="en-US" altLang="ja-JP" sz="3200" b="1"/>
              <a:t>Dosimetry Standards </a:t>
            </a:r>
            <a:br>
              <a:rPr lang="en-US" altLang="ja-JP" sz="3200" b="1"/>
            </a:br>
            <a:r>
              <a:rPr lang="en-US" altLang="ja-JP" sz="3200" b="1"/>
              <a:t>at NMIJ/AIST</a:t>
            </a:r>
            <a:br>
              <a:rPr lang="en-US" altLang="ja-JP" sz="3200" b="1"/>
            </a:br>
            <a:r>
              <a:rPr lang="en-US" altLang="ja-JP" sz="2800">
                <a:solidFill>
                  <a:schemeClr val="tx1"/>
                </a:solidFill>
              </a:rPr>
              <a:t>Ionizing Radiation Standards Group</a:t>
            </a:r>
            <a:r>
              <a:rPr lang="en-US" altLang="ja-JP" sz="2800"/>
              <a:t> </a:t>
            </a:r>
            <a:endParaRPr lang="en-US" altLang="ja-JP" sz="2800" b="1"/>
          </a:p>
        </p:txBody>
      </p:sp>
      <p:sp>
        <p:nvSpPr>
          <p:cNvPr id="4099" name="スライド番号プレースホルダ 3">
            <a:extLst>
              <a:ext uri="{FF2B5EF4-FFF2-40B4-BE49-F238E27FC236}">
                <a16:creationId xmlns:a16="http://schemas.microsoft.com/office/drawing/2014/main" id="{EAD01A35-2D1C-4892-91EB-A8154F1BCC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1AB5F4-14E9-449F-9BEC-41B6406A171F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/>
          </a:p>
        </p:txBody>
      </p:sp>
      <p:sp>
        <p:nvSpPr>
          <p:cNvPr id="4100" name="正方形/長方形 1">
            <a:extLst>
              <a:ext uri="{FF2B5EF4-FFF2-40B4-BE49-F238E27FC236}">
                <a16:creationId xmlns:a16="http://schemas.microsoft.com/office/drawing/2014/main" id="{21748D8C-A772-4479-B765-8F5A1A92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3006725"/>
            <a:ext cx="85693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/>
              <a:t>Researcher: T. Kurosawa, M. Kato, Y. </a:t>
            </a:r>
            <a:r>
              <a:rPr lang="en-US" altLang="ja-JP" sz="2800" b="1" dirty="0" err="1"/>
              <a:t>Morishita</a:t>
            </a:r>
            <a:r>
              <a:rPr lang="en-US" altLang="ja-JP" sz="2800" b="1" dirty="0"/>
              <a:t>, </a:t>
            </a:r>
            <a:br>
              <a:rPr lang="en-US" altLang="ja-JP" sz="2800" b="1" dirty="0"/>
            </a:br>
            <a:r>
              <a:rPr lang="ja-JP" altLang="en-US" sz="2800" b="1" dirty="0"/>
              <a:t>　　　　　　　　　</a:t>
            </a:r>
            <a:r>
              <a:rPr lang="en-US" altLang="ja-JP" sz="2800" b="1" dirty="0"/>
              <a:t>T. Tanaka, M. Shimizu, </a:t>
            </a:r>
            <a:r>
              <a:rPr lang="en-US" altLang="ja-JP" sz="2800" b="1" dirty="0" err="1"/>
              <a:t>H.Yamaguti</a:t>
            </a:r>
            <a:endParaRPr lang="en-US" altLang="ja-JP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/>
              <a:t>                      J. Ishii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ja-JP" sz="2800" b="1" dirty="0"/>
            </a:br>
            <a:r>
              <a:rPr lang="en-US" altLang="ja-JP" sz="2800" b="1" dirty="0"/>
              <a:t>Technical staff for calibration service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/>
              <a:t>                    : R. Noda, N. Matsuura</a:t>
            </a:r>
            <a:endParaRPr lang="ja-JP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3">
            <a:extLst>
              <a:ext uri="{FF2B5EF4-FFF2-40B4-BE49-F238E27FC236}">
                <a16:creationId xmlns:a16="http://schemas.microsoft.com/office/drawing/2014/main" id="{590566EA-2C98-4AAB-A163-02D061391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0343FD-0501-4EAF-9CFC-4FBF8141D63E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/>
          </a:p>
        </p:txBody>
      </p:sp>
      <p:sp>
        <p:nvSpPr>
          <p:cNvPr id="15363" name="タイトル 1">
            <a:extLst>
              <a:ext uri="{FF2B5EF4-FFF2-40B4-BE49-F238E27FC236}">
                <a16:creationId xmlns:a16="http://schemas.microsoft.com/office/drawing/2014/main" id="{D84F1481-E737-4876-B3E8-B1CFD26DD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Key comparison BIPM.RI(I)-K6</a:t>
            </a:r>
            <a:endParaRPr lang="ja-JP" altLang="en-US"/>
          </a:p>
        </p:txBody>
      </p:sp>
      <p:pic>
        <p:nvPicPr>
          <p:cNvPr id="15364" name="Picture 6" descr="IMG_1606.jpg">
            <a:extLst>
              <a:ext uri="{FF2B5EF4-FFF2-40B4-BE49-F238E27FC236}">
                <a16:creationId xmlns:a16="http://schemas.microsoft.com/office/drawing/2014/main" id="{E0B36B0C-306A-4ED3-A3BA-03AB0F40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11671" r="3271" b="11208"/>
          <a:stretch>
            <a:fillRect/>
          </a:stretch>
        </p:blipFill>
        <p:spPr bwMode="auto">
          <a:xfrm>
            <a:off x="450850" y="1474788"/>
            <a:ext cx="34417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テキスト ボックス 2">
            <a:extLst>
              <a:ext uri="{FF2B5EF4-FFF2-40B4-BE49-F238E27FC236}">
                <a16:creationId xmlns:a16="http://schemas.microsoft.com/office/drawing/2014/main" id="{22427A93-6CA2-44B1-9DAE-13527876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3841750"/>
            <a:ext cx="285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BIPM graphite calorimeter</a:t>
            </a:r>
            <a:endParaRPr lang="ja-JP" altLang="en-US" sz="180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004AB97-F325-4998-BFB2-59E541FF192F}"/>
              </a:ext>
            </a:extLst>
          </p:cNvPr>
          <p:cNvGraphicFramePr>
            <a:graphicFrameLocks noGrp="1"/>
          </p:cNvGraphicFramePr>
          <p:nvPr/>
        </p:nvGraphicFramePr>
        <p:xfrm>
          <a:off x="328613" y="4648200"/>
          <a:ext cx="4100511" cy="14446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4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Energy</a:t>
                      </a:r>
                      <a:endParaRPr kumimoji="1" lang="ja-JP" altLang="en-US" sz="1800" dirty="0"/>
                    </a:p>
                  </a:txBody>
                  <a:tcPr marL="91434" marR="91434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TPR</a:t>
                      </a:r>
                      <a:r>
                        <a:rPr kumimoji="1" lang="en-US" altLang="ja-JP" sz="1800" baseline="-25000" dirty="0"/>
                        <a:t>20,10</a:t>
                      </a:r>
                      <a:endParaRPr kumimoji="1" lang="ja-JP" altLang="en-US" sz="1800" baseline="-25000" dirty="0"/>
                    </a:p>
                  </a:txBody>
                  <a:tcPr marL="91434" marR="91434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R</a:t>
                      </a:r>
                    </a:p>
                    <a:p>
                      <a:pPr algn="ctr"/>
                      <a:r>
                        <a:rPr kumimoji="1" lang="en-US" altLang="ja-JP" sz="1800" dirty="0"/>
                        <a:t>(NMIJ/BIPM)</a:t>
                      </a:r>
                      <a:endParaRPr kumimoji="1" lang="ja-JP" altLang="en-US" sz="1800" dirty="0"/>
                    </a:p>
                  </a:txBody>
                  <a:tcPr marL="91434" marR="91434" marT="45746" marB="457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6 MV</a:t>
                      </a:r>
                      <a:endParaRPr kumimoji="1" lang="ja-JP" altLang="en-US" sz="1800" dirty="0"/>
                    </a:p>
                  </a:txBody>
                  <a:tcPr marL="91434" marR="91434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0.679</a:t>
                      </a:r>
                      <a:endParaRPr kumimoji="1" lang="ja-JP" altLang="en-US" sz="1800" dirty="0"/>
                    </a:p>
                  </a:txBody>
                  <a:tcPr marL="91434" marR="91434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0.9966(47)</a:t>
                      </a:r>
                      <a:endParaRPr kumimoji="1" lang="ja-JP" altLang="en-US" sz="1800" dirty="0"/>
                    </a:p>
                  </a:txBody>
                  <a:tcPr marL="91434" marR="91434" marT="45746" marB="457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10, 15 MV</a:t>
                      </a:r>
                      <a:endParaRPr kumimoji="1" lang="ja-JP" altLang="en-US" sz="1800" dirty="0"/>
                    </a:p>
                  </a:txBody>
                  <a:tcPr marL="91434" marR="91434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0.729</a:t>
                      </a:r>
                      <a:endParaRPr kumimoji="1" lang="ja-JP" altLang="en-US" sz="1800" dirty="0"/>
                    </a:p>
                  </a:txBody>
                  <a:tcPr marL="91434" marR="91434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0.9959(55)</a:t>
                      </a:r>
                      <a:endParaRPr kumimoji="1" lang="ja-JP" altLang="en-US" sz="1800" dirty="0"/>
                    </a:p>
                  </a:txBody>
                  <a:tcPr marL="91434" marR="91434" marT="45746" marB="457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4" name="テキスト ボックス 4">
            <a:extLst>
              <a:ext uri="{FF2B5EF4-FFF2-40B4-BE49-F238E27FC236}">
                <a16:creationId xmlns:a16="http://schemas.microsoft.com/office/drawing/2014/main" id="{66B44C0D-8F0C-4A20-B450-47B4ABA19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42354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Comparison results</a:t>
            </a:r>
            <a:endParaRPr lang="ja-JP" altLang="en-US" sz="1800"/>
          </a:p>
        </p:txBody>
      </p:sp>
      <p:grpSp>
        <p:nvGrpSpPr>
          <p:cNvPr id="15385" name="グループ化 6">
            <a:extLst>
              <a:ext uri="{FF2B5EF4-FFF2-40B4-BE49-F238E27FC236}">
                <a16:creationId xmlns:a16="http://schemas.microsoft.com/office/drawing/2014/main" id="{ED67F733-BC1A-4655-BC64-BD46F6E922C7}"/>
              </a:ext>
            </a:extLst>
          </p:cNvPr>
          <p:cNvGrpSpPr>
            <a:grpSpLocks/>
          </p:cNvGrpSpPr>
          <p:nvPr/>
        </p:nvGrpSpPr>
        <p:grpSpPr bwMode="auto">
          <a:xfrm>
            <a:off x="3944938" y="1406525"/>
            <a:ext cx="5622925" cy="4824413"/>
            <a:chOff x="4049626" y="1406893"/>
            <a:chExt cx="5622694" cy="4823862"/>
          </a:xfrm>
        </p:grpSpPr>
        <p:grpSp>
          <p:nvGrpSpPr>
            <p:cNvPr id="15386" name="グループ化 5">
              <a:extLst>
                <a:ext uri="{FF2B5EF4-FFF2-40B4-BE49-F238E27FC236}">
                  <a16:creationId xmlns:a16="http://schemas.microsoft.com/office/drawing/2014/main" id="{5047318B-D8DF-43BA-BFD9-2643BEA1E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9626" y="1406893"/>
              <a:ext cx="5622694" cy="4311241"/>
              <a:chOff x="4049626" y="1406893"/>
              <a:chExt cx="5622694" cy="4311241"/>
            </a:xfrm>
          </p:grpSpPr>
          <p:pic>
            <p:nvPicPr>
              <p:cNvPr id="15394" name="図 1">
                <a:extLst>
                  <a:ext uri="{FF2B5EF4-FFF2-40B4-BE49-F238E27FC236}">
                    <a16:creationId xmlns:a16="http://schemas.microsoft.com/office/drawing/2014/main" id="{FB5D28B5-F334-4CE0-AC5B-9AA9908E2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626" y="1406893"/>
                <a:ext cx="5622694" cy="4311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AD30C959-39B0-4747-B95D-2F7B56D90041}"/>
                  </a:ext>
                </a:extLst>
              </p:cNvPr>
              <p:cNvSpPr/>
              <p:nvPr/>
            </p:nvSpPr>
            <p:spPr>
              <a:xfrm>
                <a:off x="5024311" y="5033917"/>
                <a:ext cx="3662212" cy="6841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5387" name="テキスト ボックス 2">
              <a:extLst>
                <a:ext uri="{FF2B5EF4-FFF2-40B4-BE49-F238E27FC236}">
                  <a16:creationId xmlns:a16="http://schemas.microsoft.com/office/drawing/2014/main" id="{F3F16E55-2714-46E0-8144-37FE6C82A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600000">
              <a:off x="4870835" y="5144606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NRC</a:t>
              </a:r>
              <a:endParaRPr lang="ja-JP" altLang="en-US" sz="1800"/>
            </a:p>
          </p:txBody>
        </p:sp>
        <p:sp>
          <p:nvSpPr>
            <p:cNvPr id="15388" name="テキスト ボックス 12">
              <a:extLst>
                <a:ext uri="{FF2B5EF4-FFF2-40B4-BE49-F238E27FC236}">
                  <a16:creationId xmlns:a16="http://schemas.microsoft.com/office/drawing/2014/main" id="{0C1F46F8-582D-4BDC-BD1E-C6B257235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600000">
              <a:off x="5402067" y="5090933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PTB</a:t>
              </a:r>
              <a:endParaRPr lang="ja-JP" altLang="en-US" sz="1800"/>
            </a:p>
          </p:txBody>
        </p:sp>
        <p:sp>
          <p:nvSpPr>
            <p:cNvPr id="15389" name="テキスト ボックス 13">
              <a:extLst>
                <a:ext uri="{FF2B5EF4-FFF2-40B4-BE49-F238E27FC236}">
                  <a16:creationId xmlns:a16="http://schemas.microsoft.com/office/drawing/2014/main" id="{EC10061C-5CBE-4C3A-BB1D-59DCA580E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600000">
              <a:off x="5917833" y="5383087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LNE-LNHB</a:t>
              </a:r>
              <a:endParaRPr lang="ja-JP" altLang="en-US" sz="1800"/>
            </a:p>
          </p:txBody>
        </p:sp>
        <p:sp>
          <p:nvSpPr>
            <p:cNvPr id="15390" name="テキスト ボックス 14">
              <a:extLst>
                <a:ext uri="{FF2B5EF4-FFF2-40B4-BE49-F238E27FC236}">
                  <a16:creationId xmlns:a16="http://schemas.microsoft.com/office/drawing/2014/main" id="{40DB4715-F146-4317-B2BA-A2B84592B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600000">
              <a:off x="5862767" y="5171442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NIST</a:t>
              </a:r>
              <a:endParaRPr lang="ja-JP" altLang="en-US" sz="1800"/>
            </a:p>
          </p:txBody>
        </p:sp>
        <p:sp>
          <p:nvSpPr>
            <p:cNvPr id="15391" name="テキスト ボックス 15">
              <a:extLst>
                <a:ext uri="{FF2B5EF4-FFF2-40B4-BE49-F238E27FC236}">
                  <a16:creationId xmlns:a16="http://schemas.microsoft.com/office/drawing/2014/main" id="{529C87E1-BFBC-4F97-BE8F-EB1007183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600000">
              <a:off x="6495308" y="5343906"/>
              <a:ext cx="1270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ARPANSA</a:t>
              </a:r>
              <a:endParaRPr lang="ja-JP" altLang="en-US" sz="1800"/>
            </a:p>
          </p:txBody>
        </p:sp>
        <p:sp>
          <p:nvSpPr>
            <p:cNvPr id="15392" name="テキスト ボックス 16">
              <a:extLst>
                <a:ext uri="{FF2B5EF4-FFF2-40B4-BE49-F238E27FC236}">
                  <a16:creationId xmlns:a16="http://schemas.microsoft.com/office/drawing/2014/main" id="{D227CEA4-C278-4FED-BE8E-D37EDF2D7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600000">
              <a:off x="7489367" y="5122394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NPL</a:t>
              </a:r>
              <a:endParaRPr lang="ja-JP" altLang="en-US" sz="1800"/>
            </a:p>
          </p:txBody>
        </p:sp>
        <p:sp>
          <p:nvSpPr>
            <p:cNvPr id="15393" name="テキスト ボックス 17">
              <a:extLst>
                <a:ext uri="{FF2B5EF4-FFF2-40B4-BE49-F238E27FC236}">
                  <a16:creationId xmlns:a16="http://schemas.microsoft.com/office/drawing/2014/main" id="{1A2D7F30-3F6C-48C4-8178-F22471198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600000">
              <a:off x="7911565" y="5161714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NMIJ</a:t>
              </a:r>
              <a:endParaRPr lang="ja-JP" altLang="en-US" sz="18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>
            <a:extLst>
              <a:ext uri="{FF2B5EF4-FFF2-40B4-BE49-F238E27FC236}">
                <a16:creationId xmlns:a16="http://schemas.microsoft.com/office/drawing/2014/main" id="{9B017015-743B-497E-A7FE-3F0C23BFC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Water calorimeter</a:t>
            </a:r>
            <a:endParaRPr lang="ja-JP" altLang="en-US"/>
          </a:p>
        </p:txBody>
      </p:sp>
      <p:sp>
        <p:nvSpPr>
          <p:cNvPr id="16387" name="スライド番号プレースホルダー 3">
            <a:extLst>
              <a:ext uri="{FF2B5EF4-FFF2-40B4-BE49-F238E27FC236}">
                <a16:creationId xmlns:a16="http://schemas.microsoft.com/office/drawing/2014/main" id="{C07151C6-F3E8-45D8-8BF5-ACAE906A6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9CD08B-EBBC-4A79-818D-1E1724D69462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/>
          </a:p>
        </p:txBody>
      </p:sp>
      <p:pic>
        <p:nvPicPr>
          <p:cNvPr id="16388" name="図 4">
            <a:extLst>
              <a:ext uri="{FF2B5EF4-FFF2-40B4-BE49-F238E27FC236}">
                <a16:creationId xmlns:a16="http://schemas.microsoft.com/office/drawing/2014/main" id="{D489468B-C2FF-4663-BA88-33EF48515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081213"/>
            <a:ext cx="2873375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図 5">
            <a:extLst>
              <a:ext uri="{FF2B5EF4-FFF2-40B4-BE49-F238E27FC236}">
                <a16:creationId xmlns:a16="http://schemas.microsoft.com/office/drawing/2014/main" id="{034F244C-F3E0-4060-BE6C-5C2D04B5F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417638"/>
            <a:ext cx="354647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67BA897-EBBD-4AFD-88DD-71BB00D93E1D}"/>
              </a:ext>
            </a:extLst>
          </p:cNvPr>
          <p:cNvCxnSpPr>
            <a:stCxn id="16391" idx="3"/>
          </p:cNvCxnSpPr>
          <p:nvPr/>
        </p:nvCxnSpPr>
        <p:spPr>
          <a:xfrm flipH="1">
            <a:off x="2447925" y="3105150"/>
            <a:ext cx="1281113" cy="57467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テキスト ボックス 9">
            <a:extLst>
              <a:ext uri="{FF2B5EF4-FFF2-40B4-BE49-F238E27FC236}">
                <a16:creationId xmlns:a16="http://schemas.microsoft.com/office/drawing/2014/main" id="{34E759B5-B34F-4931-B1E0-07E29BB2A80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29038" y="2781300"/>
            <a:ext cx="1004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Glass cell</a:t>
            </a:r>
            <a:endParaRPr lang="ja-JP" altLang="en-US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>
            <a:extLst>
              <a:ext uri="{FF2B5EF4-FFF2-40B4-BE49-F238E27FC236}">
                <a16:creationId xmlns:a16="http://schemas.microsoft.com/office/drawing/2014/main" id="{00EFAEA9-BEF2-4D7C-BED4-1AE8718B23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7238" y="595313"/>
            <a:ext cx="7772400" cy="1470025"/>
          </a:xfrm>
        </p:spPr>
        <p:txBody>
          <a:bodyPr/>
          <a:lstStyle/>
          <a:p>
            <a:r>
              <a:rPr lang="en-US" altLang="ja-JP"/>
              <a:t>Reference air-kerma rate for Ir-192 HDR</a:t>
            </a:r>
            <a:endParaRPr lang="ja-JP" altLang="en-US"/>
          </a:p>
        </p:txBody>
      </p:sp>
      <p:pic>
        <p:nvPicPr>
          <p:cNvPr id="19459" name="Picture 7">
            <a:extLst>
              <a:ext uri="{FF2B5EF4-FFF2-40B4-BE49-F238E27FC236}">
                <a16:creationId xmlns:a16="http://schemas.microsoft.com/office/drawing/2014/main" id="{D48A3999-4DD2-442D-8FFA-06690BF1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203450"/>
            <a:ext cx="31115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F6DB14D0-019B-454C-9CD7-281B3C2C8045}"/>
              </a:ext>
            </a:extLst>
          </p:cNvPr>
          <p:cNvCxnSpPr/>
          <p:nvPr/>
        </p:nvCxnSpPr>
        <p:spPr>
          <a:xfrm flipH="1">
            <a:off x="4849813" y="2603500"/>
            <a:ext cx="973137" cy="5683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テキスト ボックス 4">
            <a:extLst>
              <a:ext uri="{FF2B5EF4-FFF2-40B4-BE49-F238E27FC236}">
                <a16:creationId xmlns:a16="http://schemas.microsoft.com/office/drawing/2014/main" id="{A266574C-E15E-4F57-8A85-C2CE02AB4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2449513"/>
            <a:ext cx="1082675" cy="64611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Cavity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chamber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5E7871C-CACD-413E-972E-39BA2CD919B1}"/>
              </a:ext>
            </a:extLst>
          </p:cNvPr>
          <p:cNvSpPr/>
          <p:nvPr/>
        </p:nvSpPr>
        <p:spPr>
          <a:xfrm>
            <a:off x="4756150" y="4987925"/>
            <a:ext cx="1476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E5738AD-9434-4495-93BE-1C615B404980}"/>
              </a:ext>
            </a:extLst>
          </p:cNvPr>
          <p:cNvCxnSpPr/>
          <p:nvPr/>
        </p:nvCxnSpPr>
        <p:spPr>
          <a:xfrm flipH="1">
            <a:off x="4933950" y="4926013"/>
            <a:ext cx="982663" cy="8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テキスト ボックス 13">
            <a:extLst>
              <a:ext uri="{FF2B5EF4-FFF2-40B4-BE49-F238E27FC236}">
                <a16:creationId xmlns:a16="http://schemas.microsoft.com/office/drawing/2014/main" id="{BB7C3F2B-7550-4C2A-8FDE-AD668D580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4637088"/>
            <a:ext cx="979487" cy="64611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Source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position</a:t>
            </a:r>
            <a:endParaRPr lang="ja-JP" altLang="en-US" sz="1800">
              <a:solidFill>
                <a:srgbClr val="FF0000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DC02583-2063-49D9-9BA6-79A0E465FF38}"/>
              </a:ext>
            </a:extLst>
          </p:cNvPr>
          <p:cNvCxnSpPr/>
          <p:nvPr/>
        </p:nvCxnSpPr>
        <p:spPr>
          <a:xfrm>
            <a:off x="5149850" y="3244850"/>
            <a:ext cx="19050" cy="1681163"/>
          </a:xfrm>
          <a:prstGeom prst="straightConnector1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テキスト ボックス 16">
            <a:extLst>
              <a:ext uri="{FF2B5EF4-FFF2-40B4-BE49-F238E27FC236}">
                <a16:creationId xmlns:a16="http://schemas.microsoft.com/office/drawing/2014/main" id="{68049630-9B64-41C9-A9C8-6D139A9F2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3713163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 m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9467" name="テキスト ボックス 17">
            <a:extLst>
              <a:ext uri="{FF2B5EF4-FFF2-40B4-BE49-F238E27FC236}">
                <a16:creationId xmlns:a16="http://schemas.microsoft.com/office/drawing/2014/main" id="{A6AB6E53-B8F7-4F9F-B65B-5DEA1D55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5929313"/>
            <a:ext cx="70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bg1"/>
                </a:solidFill>
              </a:rPr>
              <a:t>Floor</a:t>
            </a:r>
            <a:endParaRPr lang="ja-JP" altLang="en-US" sz="1800">
              <a:solidFill>
                <a:schemeClr val="bg1"/>
              </a:solidFill>
            </a:endParaRPr>
          </a:p>
        </p:txBody>
      </p:sp>
      <p:sp>
        <p:nvSpPr>
          <p:cNvPr id="19468" name="テキスト ボックス 18">
            <a:extLst>
              <a:ext uri="{FF2B5EF4-FFF2-40B4-BE49-F238E27FC236}">
                <a16:creationId xmlns:a16="http://schemas.microsoft.com/office/drawing/2014/main" id="{E529646A-614C-44B6-ABEF-28D12E78D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2130425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bg1"/>
                </a:solidFill>
              </a:rPr>
              <a:t>ceiling</a:t>
            </a:r>
            <a:endParaRPr lang="ja-JP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EC3399-AFEE-481B-BA05-48B0703A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QA / QC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ACAD12-BB93-41AB-847A-2ECEE273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8964"/>
            <a:ext cx="8229600" cy="5584398"/>
          </a:xfrm>
        </p:spPr>
        <p:txBody>
          <a:bodyPr/>
          <a:lstStyle/>
          <a:p>
            <a:r>
              <a:rPr lang="en-US" altLang="ja-JP" dirty="0"/>
              <a:t>For QC</a:t>
            </a:r>
          </a:p>
          <a:p>
            <a:pPr lvl="1"/>
            <a:r>
              <a:rPr lang="en-US" altLang="ja-JP" dirty="0"/>
              <a:t>Periodical check</a:t>
            </a:r>
          </a:p>
          <a:p>
            <a:pPr lvl="2"/>
            <a:r>
              <a:rPr lang="en-US" altLang="ja-JP" dirty="0"/>
              <a:t>Gamma-rays and beta-rays</a:t>
            </a:r>
          </a:p>
          <a:p>
            <a:pPr lvl="3"/>
            <a:r>
              <a:rPr lang="en-US" altLang="ja-JP" dirty="0"/>
              <a:t>Periodical dose rate measurements using primary chambers</a:t>
            </a:r>
          </a:p>
          <a:p>
            <a:pPr lvl="3"/>
            <a:r>
              <a:rPr lang="en-US" altLang="ja-JP" dirty="0"/>
              <a:t>Compare the previous dose rate -&gt; less than 0.1 %</a:t>
            </a:r>
          </a:p>
          <a:p>
            <a:pPr lvl="1"/>
            <a:r>
              <a:rPr lang="en-US" altLang="ja-JP" dirty="0"/>
              <a:t>X-rays</a:t>
            </a:r>
          </a:p>
          <a:p>
            <a:pPr lvl="2"/>
            <a:r>
              <a:rPr lang="en-US" altLang="ja-JP" dirty="0"/>
              <a:t>Calibrations of our </a:t>
            </a:r>
            <a:r>
              <a:rPr lang="en-US" altLang="ja-JP" dirty="0" err="1"/>
              <a:t>woking</a:t>
            </a:r>
            <a:r>
              <a:rPr lang="en-US" altLang="ja-JP" dirty="0"/>
              <a:t> standards(cavity chambers)</a:t>
            </a:r>
          </a:p>
          <a:p>
            <a:pPr lvl="2"/>
            <a:r>
              <a:rPr lang="en-US" altLang="ja-JP" dirty="0"/>
              <a:t>Compare a calibration factor -&gt; less than 0.2 %</a:t>
            </a:r>
          </a:p>
          <a:p>
            <a:pPr marL="914400" lvl="2" indent="0">
              <a:buNone/>
            </a:pPr>
            <a:endParaRPr lang="en-US" altLang="ja-JP" dirty="0"/>
          </a:p>
          <a:p>
            <a:r>
              <a:rPr lang="en-US" altLang="ja-JP" sz="2000" dirty="0"/>
              <a:t>These check include not only the check of primary standards but also other devices( electrometers, thermometers, barometers,,,,)</a:t>
            </a:r>
            <a:endParaRPr lang="ja-JP" altLang="en-US" sz="2000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0A8775-58A2-45EE-B01D-A8120DE25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66AD8-BB08-4B4A-BDFC-77ED8E8BE337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84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コンテンツ プレースホルダー 2">
            <a:extLst>
              <a:ext uri="{FF2B5EF4-FFF2-40B4-BE49-F238E27FC236}">
                <a16:creationId xmlns:a16="http://schemas.microsoft.com/office/drawing/2014/main" id="{6A0D36FE-F536-423B-A6DD-B49BFA4F6A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0988" y="572756"/>
            <a:ext cx="8748712" cy="600267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For QA</a:t>
            </a:r>
          </a:p>
          <a:p>
            <a:pPr lvl="1">
              <a:spcBef>
                <a:spcPts val="1200"/>
              </a:spcBef>
            </a:pPr>
            <a:r>
              <a:rPr lang="en-US" altLang="ja-JP" sz="2400" dirty="0"/>
              <a:t>Join the international comparison</a:t>
            </a:r>
          </a:p>
          <a:p>
            <a:pPr lvl="2">
              <a:spcBef>
                <a:spcPts val="1200"/>
              </a:spcBef>
            </a:pPr>
            <a:r>
              <a:rPr lang="en-US" altLang="ja-JP" sz="2000" dirty="0"/>
              <a:t>BIPM.RI(I)-K6, high energy photons (2015 April)</a:t>
            </a:r>
          </a:p>
          <a:p>
            <a:pPr lvl="2">
              <a:spcBef>
                <a:spcPts val="1200"/>
              </a:spcBef>
            </a:pPr>
            <a:r>
              <a:rPr lang="en-US" altLang="ja-JP" sz="2000" dirty="0"/>
              <a:t>BIPM.RI(I)-K8, Ir-192 brachytherapy (2015 April)</a:t>
            </a:r>
          </a:p>
          <a:p>
            <a:pPr lvl="2">
              <a:spcBef>
                <a:spcPts val="1200"/>
              </a:spcBef>
            </a:pPr>
            <a:r>
              <a:rPr lang="en-GB" altLang="ja-JP" sz="2000" dirty="0"/>
              <a:t>BIPM.RI(I)-K3, medium energy X-rays (2015 Sep.)</a:t>
            </a:r>
          </a:p>
          <a:p>
            <a:pPr lvl="2">
              <a:spcBef>
                <a:spcPts val="1200"/>
              </a:spcBef>
            </a:pPr>
            <a:r>
              <a:rPr lang="en-GB" altLang="ja-JP" sz="2000" dirty="0"/>
              <a:t>APMP.RI(I)-K3.2013, medium energy X-rays (2016)</a:t>
            </a:r>
          </a:p>
          <a:p>
            <a:pPr lvl="2">
              <a:spcBef>
                <a:spcPts val="1200"/>
              </a:spcBef>
            </a:pPr>
            <a:r>
              <a:rPr lang="en-GB" altLang="ja-JP" sz="2000" dirty="0"/>
              <a:t>APMP.RI(I)-K8, </a:t>
            </a:r>
            <a:r>
              <a:rPr lang="en-US" altLang="ja-JP" sz="2000" dirty="0"/>
              <a:t>Ir-192 brachytherapy (2017)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pilot</a:t>
            </a:r>
          </a:p>
          <a:p>
            <a:pPr lvl="2">
              <a:spcBef>
                <a:spcPts val="1200"/>
              </a:spcBef>
            </a:pPr>
            <a:r>
              <a:rPr lang="en-US" altLang="ja-JP" sz="2000" dirty="0"/>
              <a:t>High energy photons (KRISS, 2016 July)</a:t>
            </a:r>
          </a:p>
          <a:p>
            <a:pPr lvl="2">
              <a:spcBef>
                <a:spcPts val="1200"/>
              </a:spcBef>
            </a:pPr>
            <a:r>
              <a:rPr lang="en-GB" altLang="ja-JP" sz="2000" dirty="0"/>
              <a:t>Personal dose equivalent (ARPANSA, 2016 Aug.)</a:t>
            </a:r>
          </a:p>
          <a:p>
            <a:pPr lvl="1">
              <a:spcBef>
                <a:spcPts val="1200"/>
              </a:spcBef>
            </a:pPr>
            <a:r>
              <a:rPr lang="en-US" altLang="ja-JP" sz="2400" dirty="0"/>
              <a:t>Review by the accreditation organization and foreign experts </a:t>
            </a:r>
            <a:endParaRPr lang="ja-JP" altLang="en-US" sz="2400" dirty="0"/>
          </a:p>
        </p:txBody>
      </p:sp>
      <p:sp>
        <p:nvSpPr>
          <p:cNvPr id="11268" name="スライド番号プレースホルダー 3">
            <a:extLst>
              <a:ext uri="{FF2B5EF4-FFF2-40B4-BE49-F238E27FC236}">
                <a16:creationId xmlns:a16="http://schemas.microsoft.com/office/drawing/2014/main" id="{09CC7623-8433-4A47-8F94-B358E9A18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ADB62E-97E3-4B22-8194-348931C9F3DC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489018F-D288-48DC-BEF0-98A53A5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7DA91B06-1480-42A4-8B3C-CC3A2565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63638"/>
            <a:ext cx="6600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タイトル 1">
            <a:extLst>
              <a:ext uri="{FF2B5EF4-FFF2-40B4-BE49-F238E27FC236}">
                <a16:creationId xmlns:a16="http://schemas.microsoft.com/office/drawing/2014/main" id="{8B18E838-8FA6-4BAF-B8DF-B0C2C9062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8229600" cy="944562"/>
          </a:xfrm>
        </p:spPr>
        <p:txBody>
          <a:bodyPr/>
          <a:lstStyle/>
          <a:p>
            <a:r>
              <a:rPr lang="en-US" altLang="ja-JP" sz="3600"/>
              <a:t>Key Comparison (BIPM.RI(I).K3)  </a:t>
            </a:r>
            <a:endParaRPr lang="ja-JP" altLang="en-US" sz="3600"/>
          </a:p>
        </p:txBody>
      </p:sp>
      <p:sp>
        <p:nvSpPr>
          <p:cNvPr id="12292" name="スライド番号プレースホルダー 3">
            <a:extLst>
              <a:ext uri="{FF2B5EF4-FFF2-40B4-BE49-F238E27FC236}">
                <a16:creationId xmlns:a16="http://schemas.microsoft.com/office/drawing/2014/main" id="{4EB7FF03-254E-4520-9551-8533A917DA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8503F0-204D-48A2-8941-B33DE8A2ACE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/>
          </a:p>
        </p:txBody>
      </p:sp>
      <p:sp>
        <p:nvSpPr>
          <p:cNvPr id="12293" name="テキスト ボックス 4">
            <a:extLst>
              <a:ext uri="{FF2B5EF4-FFF2-40B4-BE49-F238E27FC236}">
                <a16:creationId xmlns:a16="http://schemas.microsoft.com/office/drawing/2014/main" id="{54079FBF-6931-48D5-98DF-7EC2EF0C4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30800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Metrologia </a:t>
            </a:r>
            <a:r>
              <a:rPr lang="en-US" altLang="ja-JP" sz="1800" b="1"/>
              <a:t>53</a:t>
            </a:r>
            <a:r>
              <a:rPr lang="en-US" altLang="ja-JP" sz="1800"/>
              <a:t>, 06002 (2016)</a:t>
            </a:r>
            <a:endParaRPr lang="ja-JP" altLang="en-US" sz="1800"/>
          </a:p>
        </p:txBody>
      </p:sp>
      <p:sp>
        <p:nvSpPr>
          <p:cNvPr id="12294" name="正方形/長方形 1">
            <a:extLst>
              <a:ext uri="{FF2B5EF4-FFF2-40B4-BE49-F238E27FC236}">
                <a16:creationId xmlns:a16="http://schemas.microsoft.com/office/drawing/2014/main" id="{6992CF66-E578-4572-8C6A-8AF4534E4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5694363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Key Comparison (BIPM.RI(I)-K3) in Sep. 2015.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 Key Comparison (APMP.RI(I)-K3. 2013) in Feb. 2016</a:t>
            </a:r>
            <a:endParaRPr lang="ja-JP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843053-F9DF-496F-9B13-7B20559C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Number of calibration service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4B4230BB-2AA7-4F3B-91F3-ADCE7A199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48794"/>
              </p:ext>
            </p:extLst>
          </p:nvPr>
        </p:nvGraphicFramePr>
        <p:xfrm>
          <a:off x="1999622" y="1554983"/>
          <a:ext cx="4703769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928">
                  <a:extLst>
                    <a:ext uri="{9D8B030D-6E8A-4147-A177-3AD203B41FA5}">
                      <a16:colId xmlns:a16="http://schemas.microsoft.com/office/drawing/2014/main" val="784029788"/>
                    </a:ext>
                  </a:extLst>
                </a:gridCol>
                <a:gridCol w="2006841">
                  <a:extLst>
                    <a:ext uri="{9D8B030D-6E8A-4147-A177-3AD203B41FA5}">
                      <a16:colId xmlns:a16="http://schemas.microsoft.com/office/drawing/2014/main" val="708617565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Chambers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31154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Air </a:t>
                      </a:r>
                      <a:r>
                        <a:rPr lang="en-US" altLang="ja-JP" sz="1800" kern="100" dirty="0" err="1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kerma</a:t>
                      </a:r>
                      <a:r>
                        <a:rPr lang="en-US" altLang="ja-JP" sz="18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for gamma-rays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17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287996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Absorbed dose to water for Co-60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093953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Medium energy X-rays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702018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+mj-ea"/>
                          <a:ea typeface="+mj-ea"/>
                        </a:rPr>
                        <a:t>Low energy X-rays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699336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+mj-ea"/>
                          <a:ea typeface="+mj-ea"/>
                        </a:rPr>
                        <a:t>Beta-rays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85604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+mj-ea"/>
                          <a:ea typeface="+mj-ea"/>
                        </a:rPr>
                        <a:t>High energy X-rays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24254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9EE04B-FBE2-4E47-A637-9AB02EDD7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66AD8-BB08-4B4A-BDFC-77ED8E8BE337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A73C95-4FB9-4900-98A8-BC143F70E4A9}"/>
              </a:ext>
            </a:extLst>
          </p:cNvPr>
          <p:cNvSpPr txBox="1"/>
          <p:nvPr/>
        </p:nvSpPr>
        <p:spPr>
          <a:xfrm>
            <a:off x="984205" y="4240404"/>
            <a:ext cx="7063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NMIJ mainly calibrate secondary standards.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There are 7 secondary laboratories for dosimeters calibration.</a:t>
            </a:r>
          </a:p>
          <a:p>
            <a:endParaRPr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We also do some irradiation service for the test of dosimeters and detectors. (samples is more than 500?)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54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C26740-1FC4-42C6-AE66-91236AA1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6242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Thank you for your attention!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B31F4F-22D1-4336-88CB-473482EF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21758"/>
            <a:ext cx="8229600" cy="160440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215A21-D7C9-46FA-A6C7-4E4926C41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66AD8-BB08-4B4A-BDFC-77ED8E8BE337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725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44A8729-7C80-4CD4-9DE4-5E57FDDA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458788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latin typeface="Verdana" panose="020B0604030504040204" pitchFamily="34" charset="0"/>
              </a:rPr>
              <a:t>Organization</a:t>
            </a:r>
            <a:endParaRPr lang="en-US" altLang="ja-JP" sz="2000">
              <a:latin typeface="Verdana" panose="020B0604030504040204" pitchFamily="34" charset="0"/>
            </a:endParaRPr>
          </a:p>
        </p:txBody>
      </p:sp>
      <p:sp>
        <p:nvSpPr>
          <p:cNvPr id="6147" name="スライド番号プレースホルダー 1">
            <a:extLst>
              <a:ext uri="{FF2B5EF4-FFF2-40B4-BE49-F238E27FC236}">
                <a16:creationId xmlns:a16="http://schemas.microsoft.com/office/drawing/2014/main" id="{94B26DE3-C8A4-4262-BBED-8E0A53150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D1D011-5528-46CA-96F5-3B66E359B849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/>
          </a:p>
        </p:txBody>
      </p:sp>
      <p:sp>
        <p:nvSpPr>
          <p:cNvPr id="6148" name="_s1036">
            <a:extLst>
              <a:ext uri="{FF2B5EF4-FFF2-40B4-BE49-F238E27FC236}">
                <a16:creationId xmlns:a16="http://schemas.microsoft.com/office/drawing/2014/main" id="{D7ACB18F-9C7D-44D4-8B64-BCD2C7197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2120900"/>
            <a:ext cx="1343025" cy="387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1452" tIns="15726" rIns="31452" bIns="15726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NMIJ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(National Metrology Institute of Japan)</a:t>
            </a:r>
          </a:p>
        </p:txBody>
      </p:sp>
      <p:sp>
        <p:nvSpPr>
          <p:cNvPr id="6149" name="_s1037">
            <a:extLst>
              <a:ext uri="{FF2B5EF4-FFF2-40B4-BE49-F238E27FC236}">
                <a16:creationId xmlns:a16="http://schemas.microsoft.com/office/drawing/2014/main" id="{1927C75E-CAF8-4DB7-9EAC-860783F7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2805113"/>
            <a:ext cx="3379787" cy="52546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lIns="31452" tIns="15726" rIns="31452" bIns="15726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Research Institute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Engineering Measurement</a:t>
            </a:r>
          </a:p>
        </p:txBody>
      </p:sp>
      <p:sp>
        <p:nvSpPr>
          <p:cNvPr id="6150" name="AutoShape 26">
            <a:extLst>
              <a:ext uri="{FF2B5EF4-FFF2-40B4-BE49-F238E27FC236}">
                <a16:creationId xmlns:a16="http://schemas.microsoft.com/office/drawing/2014/main" id="{E925E18D-8201-4C96-96EA-1FE5CB205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1060450"/>
            <a:ext cx="8455025" cy="579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AIST</a:t>
            </a:r>
            <a:r>
              <a:rPr lang="en-US" altLang="ja-JP" sz="1800"/>
              <a:t>(National Institute of Advanced Industrial Science and Technology)</a:t>
            </a:r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8FDF39AC-C4A5-43F4-A598-094934DB1B59}"/>
              </a:ext>
            </a:extLst>
          </p:cNvPr>
          <p:cNvSpPr/>
          <p:nvPr/>
        </p:nvSpPr>
        <p:spPr>
          <a:xfrm>
            <a:off x="400050" y="1903413"/>
            <a:ext cx="4413250" cy="4575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8665B0B-6C97-4926-A2DF-48DD4DC92762}"/>
              </a:ext>
            </a:extLst>
          </p:cNvPr>
          <p:cNvCxnSpPr>
            <a:stCxn id="6150" idx="2"/>
            <a:endCxn id="58" idx="0"/>
          </p:cNvCxnSpPr>
          <p:nvPr/>
        </p:nvCxnSpPr>
        <p:spPr>
          <a:xfrm flipH="1">
            <a:off x="2606675" y="1639888"/>
            <a:ext cx="1781175" cy="263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_s1037">
            <a:extLst>
              <a:ext uri="{FF2B5EF4-FFF2-40B4-BE49-F238E27FC236}">
                <a16:creationId xmlns:a16="http://schemas.microsoft.com/office/drawing/2014/main" id="{AAEB47FB-EFA7-4E1A-BE41-1F08D862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3427413"/>
            <a:ext cx="3363912" cy="52546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lIns="31452" tIns="15726" rIns="31452" bIns="15726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Research Institute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Physical Measurement</a:t>
            </a:r>
          </a:p>
        </p:txBody>
      </p:sp>
      <p:sp>
        <p:nvSpPr>
          <p:cNvPr id="6154" name="_s1037">
            <a:extLst>
              <a:ext uri="{FF2B5EF4-FFF2-40B4-BE49-F238E27FC236}">
                <a16:creationId xmlns:a16="http://schemas.microsoft.com/office/drawing/2014/main" id="{9E6C1FC3-CEEA-4A93-8490-675B73C8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4049713"/>
            <a:ext cx="3355975" cy="52546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lIns="31452" tIns="15726" rIns="31452" bIns="15726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Research Institute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Material and Chemical Measurement</a:t>
            </a:r>
          </a:p>
        </p:txBody>
      </p:sp>
      <p:sp>
        <p:nvSpPr>
          <p:cNvPr id="6155" name="_s1037">
            <a:extLst>
              <a:ext uri="{FF2B5EF4-FFF2-40B4-BE49-F238E27FC236}">
                <a16:creationId xmlns:a16="http://schemas.microsoft.com/office/drawing/2014/main" id="{23AA4663-E764-40FB-9745-5B3DFA95D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4732338"/>
            <a:ext cx="4117975" cy="52546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lIns="31452" tIns="15726" rIns="31452" bIns="15726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Research Institute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Measurement and Analytical Instrumentation</a:t>
            </a:r>
          </a:p>
        </p:txBody>
      </p:sp>
      <p:sp>
        <p:nvSpPr>
          <p:cNvPr id="60" name="角丸四角形 4">
            <a:extLst>
              <a:ext uri="{FF2B5EF4-FFF2-40B4-BE49-F238E27FC236}">
                <a16:creationId xmlns:a16="http://schemas.microsoft.com/office/drawing/2014/main" id="{E469ABB0-2AED-4439-B549-33A535DE8E92}"/>
              </a:ext>
            </a:extLst>
          </p:cNvPr>
          <p:cNvSpPr/>
          <p:nvPr/>
        </p:nvSpPr>
        <p:spPr>
          <a:xfrm>
            <a:off x="5267325" y="4122738"/>
            <a:ext cx="3294063" cy="86360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Radioactivity and Neutron Standards Group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1" name="角丸四角形 3">
            <a:extLst>
              <a:ext uri="{FF2B5EF4-FFF2-40B4-BE49-F238E27FC236}">
                <a16:creationId xmlns:a16="http://schemas.microsoft.com/office/drawing/2014/main" id="{5E360DAF-ED48-4CBD-94C5-672BE5D74FD9}"/>
              </a:ext>
            </a:extLst>
          </p:cNvPr>
          <p:cNvSpPr/>
          <p:nvPr/>
        </p:nvSpPr>
        <p:spPr>
          <a:xfrm>
            <a:off x="5283200" y="2066925"/>
            <a:ext cx="3286125" cy="86360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Ionizing Radiation Standards Group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22FCF27B-591D-41F1-898E-ACCE9C7C5FE8}"/>
              </a:ext>
            </a:extLst>
          </p:cNvPr>
          <p:cNvCxnSpPr>
            <a:stCxn id="6155" idx="3"/>
            <a:endCxn id="60" idx="1"/>
          </p:cNvCxnSpPr>
          <p:nvPr/>
        </p:nvCxnSpPr>
        <p:spPr>
          <a:xfrm flipV="1">
            <a:off x="4624388" y="4554538"/>
            <a:ext cx="642937" cy="441325"/>
          </a:xfrm>
          <a:prstGeom prst="bentConnector3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コネクタ: カギ線 63">
            <a:extLst>
              <a:ext uri="{FF2B5EF4-FFF2-40B4-BE49-F238E27FC236}">
                <a16:creationId xmlns:a16="http://schemas.microsoft.com/office/drawing/2014/main" id="{4839EDC8-869D-49E1-92E6-AF5A4D527D66}"/>
              </a:ext>
            </a:extLst>
          </p:cNvPr>
          <p:cNvCxnSpPr>
            <a:stCxn id="6155" idx="3"/>
            <a:endCxn id="61" idx="1"/>
          </p:cNvCxnSpPr>
          <p:nvPr/>
        </p:nvCxnSpPr>
        <p:spPr>
          <a:xfrm flipV="1">
            <a:off x="4624388" y="2498725"/>
            <a:ext cx="658812" cy="2497138"/>
          </a:xfrm>
          <a:prstGeom prst="bentConnector3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テキスト ボックス 13">
            <a:extLst>
              <a:ext uri="{FF2B5EF4-FFF2-40B4-BE49-F238E27FC236}">
                <a16:creationId xmlns:a16="http://schemas.microsoft.com/office/drawing/2014/main" id="{95300A00-84DF-4CF9-AFB2-127D0F5AC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2900363"/>
            <a:ext cx="423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Group leader </a:t>
            </a:r>
            <a:r>
              <a:rPr lang="en-US" altLang="ja-JP" sz="2400"/>
              <a:t>Tadahiro Kurosawa</a:t>
            </a:r>
            <a:endParaRPr lang="ja-JP" altLang="en-US" sz="2400"/>
          </a:p>
        </p:txBody>
      </p:sp>
      <p:sp>
        <p:nvSpPr>
          <p:cNvPr id="6161" name="テキスト ボックス 14">
            <a:extLst>
              <a:ext uri="{FF2B5EF4-FFF2-40B4-BE49-F238E27FC236}">
                <a16:creationId xmlns:a16="http://schemas.microsoft.com/office/drawing/2014/main" id="{C8BF1803-0701-4021-AB97-D93FE8502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3" y="4967288"/>
            <a:ext cx="330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Group leader </a:t>
            </a:r>
            <a:r>
              <a:rPr lang="en-US" altLang="ja-JP" sz="2400"/>
              <a:t>Akira Yunoki</a:t>
            </a:r>
            <a:endParaRPr lang="ja-JP" altLang="en-US" sz="2400"/>
          </a:p>
        </p:txBody>
      </p:sp>
      <p:sp>
        <p:nvSpPr>
          <p:cNvPr id="6163" name="テキスト ボックス 35">
            <a:extLst>
              <a:ext uri="{FF2B5EF4-FFF2-40B4-BE49-F238E27FC236}">
                <a16:creationId xmlns:a16="http://schemas.microsoft.com/office/drawing/2014/main" id="{591A9287-3C56-4A0B-95DC-6086A555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3263900"/>
            <a:ext cx="189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7 researchers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2 technical staffs</a:t>
            </a:r>
            <a:endParaRPr lang="ja-JP" altLang="en-US" sz="1800" dirty="0"/>
          </a:p>
        </p:txBody>
      </p:sp>
      <p:sp>
        <p:nvSpPr>
          <p:cNvPr id="6164" name="テキスト ボックス 35">
            <a:extLst>
              <a:ext uri="{FF2B5EF4-FFF2-40B4-BE49-F238E27FC236}">
                <a16:creationId xmlns:a16="http://schemas.microsoft.com/office/drawing/2014/main" id="{9601666E-443F-458B-9EED-600E11D51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5435600"/>
            <a:ext cx="1783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6 researchers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1 technical staff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>
            <a:extLst>
              <a:ext uri="{FF2B5EF4-FFF2-40B4-BE49-F238E27FC236}">
                <a16:creationId xmlns:a16="http://schemas.microsoft.com/office/drawing/2014/main" id="{EA13A506-90F4-4F87-8C05-002F35625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8850"/>
          </a:xfrm>
        </p:spPr>
        <p:txBody>
          <a:bodyPr/>
          <a:lstStyle/>
          <a:p>
            <a:r>
              <a:rPr lang="en-US" altLang="ja-JP" sz="3600"/>
              <a:t>Dosimetry standards</a:t>
            </a:r>
            <a:endParaRPr lang="ja-JP" altLang="en-US" sz="3600"/>
          </a:p>
        </p:txBody>
      </p:sp>
      <p:sp>
        <p:nvSpPr>
          <p:cNvPr id="7171" name="コンテンツ プレースホルダー 2">
            <a:extLst>
              <a:ext uri="{FF2B5EF4-FFF2-40B4-BE49-F238E27FC236}">
                <a16:creationId xmlns:a16="http://schemas.microsoft.com/office/drawing/2014/main" id="{2F23CC89-BD45-49DA-A095-9DE416091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6200"/>
            <a:ext cx="8915400" cy="5122863"/>
          </a:xfrm>
        </p:spPr>
        <p:txBody>
          <a:bodyPr/>
          <a:lstStyle/>
          <a:p>
            <a:pPr>
              <a:defRPr/>
            </a:pPr>
            <a:r>
              <a:rPr lang="en-US" altLang="ja-JP" sz="2400" dirty="0"/>
              <a:t>Protection</a:t>
            </a:r>
          </a:p>
          <a:p>
            <a:pPr lvl="1">
              <a:defRPr/>
            </a:pPr>
            <a:r>
              <a:rPr lang="en-US" altLang="ja-JP" sz="2000" dirty="0"/>
              <a:t>Air kerma for Cs-137, Co-60 (</a:t>
            </a:r>
            <a:r>
              <a:rPr lang="en-US" altLang="ja-JP" sz="2000" dirty="0" err="1"/>
              <a:t>T.Kurosawa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r>
              <a:rPr lang="en-US" altLang="ja-JP" sz="2000" dirty="0"/>
              <a:t>Air kerma for low dose rate of Cs-137 (0.1~3 </a:t>
            </a:r>
            <a:r>
              <a:rPr lang="en-US" altLang="ja-JP" sz="2000" dirty="0" err="1">
                <a:latin typeface="Symbol" panose="05050102010706020507" pitchFamily="18" charset="2"/>
              </a:rPr>
              <a:t>m</a:t>
            </a:r>
            <a:r>
              <a:rPr lang="en-US" altLang="ja-JP" sz="2000" dirty="0" err="1"/>
              <a:t>Sv</a:t>
            </a:r>
            <a:r>
              <a:rPr lang="en-US" altLang="ja-JP" sz="2000" dirty="0"/>
              <a:t>/h) (</a:t>
            </a:r>
            <a:r>
              <a:rPr lang="en-US" altLang="ja-JP" sz="2000" dirty="0" err="1"/>
              <a:t>T.Kurosawa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r>
              <a:rPr lang="en-US" altLang="ja-JP" sz="2000" dirty="0"/>
              <a:t>Air kerma for medium energy X-rays, 30 kV - 300 kV (</a:t>
            </a:r>
            <a:r>
              <a:rPr lang="en-US" altLang="ja-JP" sz="2000" dirty="0" err="1"/>
              <a:t>T.Tanaka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r>
              <a:rPr lang="en-US" altLang="ja-JP" sz="2000" dirty="0"/>
              <a:t>Air </a:t>
            </a:r>
            <a:r>
              <a:rPr lang="en-US" altLang="ja-JP" sz="2000" dirty="0" err="1"/>
              <a:t>kerma</a:t>
            </a:r>
            <a:r>
              <a:rPr lang="en-US" altLang="ja-JP" sz="2000" dirty="0"/>
              <a:t> for low energy X-rays, 10 kV-50 kV (</a:t>
            </a:r>
            <a:r>
              <a:rPr lang="en-US" altLang="ja-JP" sz="2000" dirty="0" err="1"/>
              <a:t>T.Tanaka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r>
              <a:rPr lang="en-US" altLang="ja-JP" sz="2000" dirty="0"/>
              <a:t>Dose equivalent of X-ray &amp; </a:t>
            </a:r>
            <a:r>
              <a:rPr lang="en-US" altLang="ja-JP" sz="2000" dirty="0">
                <a:latin typeface="Symbol" panose="05050102010706020507" pitchFamily="18" charset="2"/>
              </a:rPr>
              <a:t>g</a:t>
            </a:r>
            <a:r>
              <a:rPr lang="en-US" altLang="ja-JP" sz="2000" dirty="0"/>
              <a:t>-ray (</a:t>
            </a:r>
            <a:r>
              <a:rPr lang="en-US" altLang="ja-JP" sz="2000" dirty="0" err="1"/>
              <a:t>T.Kurosawa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T.Tanaka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r>
              <a:rPr lang="en-US" altLang="ja-JP" sz="2000" dirty="0"/>
              <a:t>Absorbed dose to tissue, </a:t>
            </a:r>
            <a:r>
              <a:rPr lang="en-US" altLang="ja-JP" sz="2000" dirty="0">
                <a:latin typeface="Symbol" pitchFamily="18" charset="2"/>
              </a:rPr>
              <a:t>b</a:t>
            </a:r>
            <a:r>
              <a:rPr lang="en-US" altLang="ja-JP" sz="2000" dirty="0"/>
              <a:t>-rays (Sr-90/Y-90, Kr-85, Pm-147) (</a:t>
            </a:r>
            <a:r>
              <a:rPr lang="en-US" altLang="ja-JP" sz="2000" dirty="0" err="1"/>
              <a:t>M.Kato</a:t>
            </a:r>
            <a:r>
              <a:rPr lang="en-US" altLang="ja-JP" sz="2000" dirty="0"/>
              <a:t>)</a:t>
            </a:r>
          </a:p>
          <a:p>
            <a:pPr marL="57150" indent="0">
              <a:buFontTx/>
              <a:buNone/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   </a:t>
            </a:r>
            <a:r>
              <a:rPr lang="en-US" altLang="ja-JP" sz="2000" dirty="0"/>
              <a:t>Developing</a:t>
            </a:r>
          </a:p>
          <a:p>
            <a:pPr lvl="1">
              <a:defRPr/>
            </a:pPr>
            <a:r>
              <a:rPr lang="en-US" altLang="ja-JP" sz="2000" dirty="0"/>
              <a:t>Dose equivalent in 3 mm depth (Kato &amp; Kurosawa)</a:t>
            </a:r>
          </a:p>
          <a:p>
            <a:pPr lvl="1">
              <a:defRPr/>
            </a:pPr>
            <a:r>
              <a:rPr lang="en-US" altLang="ja-JP" sz="2000" dirty="0"/>
              <a:t>Air kerma in high energy photons using a linac (</a:t>
            </a:r>
            <a:r>
              <a:rPr lang="en-US" altLang="ja-JP" sz="2000" dirty="0" err="1"/>
              <a:t>T.Kurosawa</a:t>
            </a:r>
            <a:r>
              <a:rPr lang="en-US" altLang="ja-JP" sz="2000" dirty="0"/>
              <a:t>)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altLang="ja-JP" sz="2400" dirty="0"/>
              <a:t>Diagnostics </a:t>
            </a:r>
            <a:r>
              <a:rPr lang="en-US" altLang="ja-JP" sz="2000" dirty="0"/>
              <a:t>(</a:t>
            </a:r>
            <a:r>
              <a:rPr lang="en-US" altLang="ja-JP" sz="2000" dirty="0" err="1"/>
              <a:t>T.Tanaka</a:t>
            </a:r>
            <a:r>
              <a:rPr lang="en-US" altLang="ja-JP" sz="2000" dirty="0"/>
              <a:t>)</a:t>
            </a:r>
            <a:endParaRPr lang="en-US" altLang="ja-JP" sz="2400" dirty="0"/>
          </a:p>
          <a:p>
            <a:pPr lvl="1">
              <a:defRPr/>
            </a:pPr>
            <a:r>
              <a:rPr lang="en-US" altLang="ja-JP" sz="2000" dirty="0"/>
              <a:t>Mammography  (Mo/Mo, Mo/Rh, Rh/Rh, W/Rh, W/Ag, W/Al)</a:t>
            </a:r>
            <a:r>
              <a:rPr lang="en-US" altLang="ja-JP" sz="2000" dirty="0">
                <a:solidFill>
                  <a:srgbClr val="FF0000"/>
                </a:solidFill>
              </a:rPr>
              <a:t>		</a:t>
            </a:r>
            <a:endParaRPr lang="en-US" altLang="ja-JP" sz="2000" dirty="0"/>
          </a:p>
        </p:txBody>
      </p:sp>
      <p:sp>
        <p:nvSpPr>
          <p:cNvPr id="8196" name="スライド番号プレースホルダー 1">
            <a:extLst>
              <a:ext uri="{FF2B5EF4-FFF2-40B4-BE49-F238E27FC236}">
                <a16:creationId xmlns:a16="http://schemas.microsoft.com/office/drawing/2014/main" id="{C17ABC4A-CD3C-4D49-B1EB-E2AD4E84D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5D288A-CCC0-4DCD-ADA3-D7F4A7FDAE3B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>
            <a:extLst>
              <a:ext uri="{FF2B5EF4-FFF2-40B4-BE49-F238E27FC236}">
                <a16:creationId xmlns:a16="http://schemas.microsoft.com/office/drawing/2014/main" id="{B29DD92E-0A46-4F9A-9346-35A784598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8850"/>
          </a:xfrm>
        </p:spPr>
        <p:txBody>
          <a:bodyPr/>
          <a:lstStyle/>
          <a:p>
            <a:r>
              <a:rPr lang="en-US" altLang="ja-JP" sz="3600"/>
              <a:t>Dosimetry standards</a:t>
            </a:r>
            <a:endParaRPr lang="ja-JP" altLang="en-US" sz="3600"/>
          </a:p>
        </p:txBody>
      </p:sp>
      <p:sp>
        <p:nvSpPr>
          <p:cNvPr id="7171" name="コンテンツ プレースホルダー 2">
            <a:extLst>
              <a:ext uri="{FF2B5EF4-FFF2-40B4-BE49-F238E27FC236}">
                <a16:creationId xmlns:a16="http://schemas.microsoft.com/office/drawing/2014/main" id="{27A6B55C-A1CE-455E-8246-F7425354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335088"/>
            <a:ext cx="8591550" cy="5141912"/>
          </a:xfrm>
        </p:spPr>
        <p:txBody>
          <a:bodyPr/>
          <a:lstStyle/>
          <a:p>
            <a:pPr>
              <a:defRPr/>
            </a:pPr>
            <a:r>
              <a:rPr lang="en-US" altLang="ja-JP" sz="2400" dirty="0"/>
              <a:t>Therapy</a:t>
            </a:r>
          </a:p>
          <a:p>
            <a:pPr lvl="1">
              <a:defRPr/>
            </a:pPr>
            <a:r>
              <a:rPr lang="en-US" altLang="ja-JP" sz="2000" dirty="0"/>
              <a:t>Co-60 (absorbed dose to water) (</a:t>
            </a:r>
            <a:r>
              <a:rPr lang="en-US" altLang="ja-JP" sz="2000" dirty="0" err="1"/>
              <a:t>Y.Morishita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r>
              <a:rPr lang="en-US" altLang="ja-JP" sz="2000" dirty="0"/>
              <a:t> </a:t>
            </a:r>
            <a:r>
              <a:rPr lang="en-US" altLang="ja-JP" sz="2000" dirty="0">
                <a:latin typeface="Symbol" panose="05050102010706020507" pitchFamily="18" charset="2"/>
              </a:rPr>
              <a:t>b</a:t>
            </a:r>
            <a:r>
              <a:rPr lang="en-US" altLang="ja-JP" sz="2000" dirty="0"/>
              <a:t>-ray brachytherapy Ru-106 (</a:t>
            </a:r>
            <a:r>
              <a:rPr lang="en-US" altLang="ja-JP" sz="2000" dirty="0" err="1"/>
              <a:t>M.Kato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r>
              <a:rPr lang="en-US" altLang="ja-JP" sz="2000" dirty="0"/>
              <a:t>High-energy photons (</a:t>
            </a:r>
            <a:r>
              <a:rPr lang="en-US" altLang="ja-JP" sz="2000" dirty="0" err="1"/>
              <a:t>M.Shimizu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r>
              <a:rPr lang="en-US" altLang="ja-JP" sz="2000" dirty="0"/>
              <a:t>HDR brachytherapy Ir-192 (</a:t>
            </a:r>
            <a:r>
              <a:rPr lang="en-US" altLang="ja-JP" sz="2000" dirty="0" err="1"/>
              <a:t>T.Kurosawa</a:t>
            </a:r>
            <a:r>
              <a:rPr lang="en-US" altLang="ja-JP" sz="2000" dirty="0"/>
              <a:t>) </a:t>
            </a:r>
          </a:p>
          <a:p>
            <a:pPr marL="457200" lvl="1" indent="0">
              <a:buFontTx/>
              <a:buNone/>
              <a:defRPr/>
            </a:pPr>
            <a:r>
              <a:rPr lang="en-US" altLang="ja-JP" sz="2000" dirty="0"/>
              <a:t>Developing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altLang="ja-JP" sz="2000" dirty="0"/>
              <a:t>High-energy electrons (</a:t>
            </a:r>
            <a:r>
              <a:rPr lang="en-US" altLang="ja-JP" sz="2000" dirty="0" err="1"/>
              <a:t>T.Tanaka</a:t>
            </a:r>
            <a:r>
              <a:rPr lang="en-US" altLang="ja-JP" sz="2000" dirty="0"/>
              <a:t>)</a:t>
            </a:r>
            <a:r>
              <a:rPr lang="ja-JP" altLang="en-US" sz="2000" dirty="0"/>
              <a:t> </a:t>
            </a:r>
            <a:endParaRPr lang="en-US" altLang="ja-JP" sz="2000" dirty="0"/>
          </a:p>
          <a:p>
            <a:pPr lvl="1">
              <a:defRPr/>
            </a:pPr>
            <a:r>
              <a:rPr lang="en-US" altLang="ja-JP" sz="2000" dirty="0"/>
              <a:t>Proton and Carbon beams (</a:t>
            </a:r>
            <a:r>
              <a:rPr lang="en-US" altLang="ja-JP" sz="2000" dirty="0" err="1"/>
              <a:t>T.Tanaka</a:t>
            </a:r>
            <a:r>
              <a:rPr lang="en-US" altLang="ja-JP" sz="2000" dirty="0"/>
              <a:t> &amp; </a:t>
            </a:r>
            <a:r>
              <a:rPr lang="en-US" altLang="ja-JP" sz="2000" dirty="0" err="1"/>
              <a:t>M.Shimizu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r>
              <a:rPr lang="en-US" altLang="ja-JP" sz="2000" dirty="0"/>
              <a:t>Water calorimeter (</a:t>
            </a:r>
            <a:r>
              <a:rPr lang="en-US" altLang="ja-JP" sz="2000" dirty="0" err="1"/>
              <a:t>M.Shimizu</a:t>
            </a:r>
            <a:r>
              <a:rPr lang="en-US" altLang="ja-JP" sz="2000" dirty="0"/>
              <a:t>)</a:t>
            </a:r>
          </a:p>
          <a:p>
            <a:pPr lvl="1">
              <a:defRPr/>
            </a:pPr>
            <a:endParaRPr lang="en-US" altLang="ja-JP" sz="2000" dirty="0"/>
          </a:p>
          <a:p>
            <a:pPr marL="400050" lvl="1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dirty="0"/>
              <a:t>High dose</a:t>
            </a:r>
            <a:r>
              <a:rPr lang="en-US" altLang="ja-JP" sz="2000" dirty="0"/>
              <a:t> </a:t>
            </a:r>
          </a:p>
          <a:p>
            <a:pPr marL="57150" lvl="1" indent="0"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</a:rPr>
              <a:t>    </a:t>
            </a:r>
            <a:r>
              <a:rPr lang="en-US" altLang="ja-JP" sz="2000" dirty="0"/>
              <a:t>Developing</a:t>
            </a:r>
            <a:endParaRPr lang="en-US" altLang="ja-JP" sz="2400" dirty="0"/>
          </a:p>
          <a:p>
            <a:pPr lvl="1">
              <a:defRPr/>
            </a:pPr>
            <a:r>
              <a:rPr lang="en-US" altLang="ja-JP" sz="2000" dirty="0"/>
              <a:t>Alanine dosimetry (H. </a:t>
            </a:r>
            <a:r>
              <a:rPr lang="en-US" altLang="ja-JP" sz="2000" dirty="0" err="1"/>
              <a:t>Yamaguti</a:t>
            </a:r>
            <a:r>
              <a:rPr lang="en-US" altLang="ja-JP" sz="2000" dirty="0"/>
              <a:t>)</a:t>
            </a:r>
          </a:p>
        </p:txBody>
      </p:sp>
      <p:sp>
        <p:nvSpPr>
          <p:cNvPr id="9220" name="スライド番号プレースホルダー 1">
            <a:extLst>
              <a:ext uri="{FF2B5EF4-FFF2-40B4-BE49-F238E27FC236}">
                <a16:creationId xmlns:a16="http://schemas.microsoft.com/office/drawing/2014/main" id="{EACF3676-DF45-4FE5-BDF0-DFEC2001B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09C474-F035-45AF-95B2-EEEED5C8D453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6E7C12-361D-4301-A130-E1059F46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093"/>
            <a:ext cx="8229600" cy="710100"/>
          </a:xfrm>
        </p:spPr>
        <p:txBody>
          <a:bodyPr/>
          <a:lstStyle/>
          <a:p>
            <a:r>
              <a:rPr kumimoji="1" lang="en-US" altLang="ja-JP" dirty="0"/>
              <a:t>Facilities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1CB676-9E4F-42A0-87E2-98677A43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4158"/>
            <a:ext cx="8229600" cy="5719204"/>
          </a:xfrm>
        </p:spPr>
        <p:txBody>
          <a:bodyPr/>
          <a:lstStyle/>
          <a:p>
            <a:r>
              <a:rPr kumimoji="1" lang="en-US" altLang="ja-JP" sz="2800" dirty="0"/>
              <a:t>X-rays</a:t>
            </a:r>
          </a:p>
          <a:p>
            <a:pPr lvl="1"/>
            <a:r>
              <a:rPr kumimoji="1" lang="en-US" altLang="ja-JP" sz="2400" dirty="0"/>
              <a:t>Low energy X-rays (10 to 50 kV)</a:t>
            </a:r>
          </a:p>
          <a:p>
            <a:pPr lvl="2"/>
            <a:r>
              <a:rPr kumimoji="1" lang="en-US" altLang="ja-JP" sz="2000" dirty="0"/>
              <a:t>W, Mo, Rh target</a:t>
            </a:r>
          </a:p>
          <a:p>
            <a:pPr lvl="2"/>
            <a:r>
              <a:rPr lang="en-US" altLang="ja-JP" sz="2000" dirty="0"/>
              <a:t>Small free-air chamber</a:t>
            </a:r>
            <a:endParaRPr kumimoji="1" lang="en-US" altLang="ja-JP" sz="2000" dirty="0"/>
          </a:p>
          <a:p>
            <a:pPr lvl="1"/>
            <a:r>
              <a:rPr kumimoji="1" lang="en-US" altLang="ja-JP" sz="2400" dirty="0"/>
              <a:t>Medium energy X-rays (50 to 300 kV)</a:t>
            </a:r>
          </a:p>
          <a:p>
            <a:pPr lvl="2"/>
            <a:r>
              <a:rPr kumimoji="1" lang="en-US" altLang="ja-JP" sz="2000" dirty="0"/>
              <a:t>W target</a:t>
            </a:r>
          </a:p>
          <a:p>
            <a:pPr lvl="2"/>
            <a:r>
              <a:rPr kumimoji="1" lang="en-US" altLang="ja-JP" sz="2000" dirty="0"/>
              <a:t>Large free-air chamber</a:t>
            </a:r>
          </a:p>
          <a:p>
            <a:r>
              <a:rPr lang="en-US" altLang="ja-JP" sz="2800" dirty="0"/>
              <a:t>Gamma-rays</a:t>
            </a:r>
          </a:p>
          <a:p>
            <a:pPr lvl="1"/>
            <a:r>
              <a:rPr kumimoji="1" lang="en-US" altLang="ja-JP" sz="2400" dirty="0"/>
              <a:t>High dose rate room</a:t>
            </a:r>
          </a:p>
          <a:p>
            <a:pPr lvl="2"/>
            <a:r>
              <a:rPr kumimoji="1" lang="en-US" altLang="ja-JP" sz="2000" dirty="0"/>
              <a:t>148 </a:t>
            </a:r>
            <a:r>
              <a:rPr kumimoji="1" lang="en-US" altLang="ja-JP" sz="2000" dirty="0" err="1"/>
              <a:t>TBq</a:t>
            </a:r>
            <a:r>
              <a:rPr kumimoji="1" lang="en-US" altLang="ja-JP" sz="2000" dirty="0"/>
              <a:t> Co-60, 34 </a:t>
            </a:r>
            <a:r>
              <a:rPr kumimoji="1" lang="en-US" altLang="ja-JP" sz="2000" dirty="0" err="1"/>
              <a:t>TBq</a:t>
            </a:r>
            <a:r>
              <a:rPr kumimoji="1" lang="en-US" altLang="ja-JP" sz="2000" dirty="0"/>
              <a:t> Cs</a:t>
            </a:r>
          </a:p>
          <a:p>
            <a:pPr lvl="1"/>
            <a:r>
              <a:rPr lang="en-US" altLang="ja-JP" sz="2400" dirty="0"/>
              <a:t>Medium and low dose rate room</a:t>
            </a:r>
          </a:p>
          <a:p>
            <a:pPr lvl="2"/>
            <a:r>
              <a:rPr lang="en-US" altLang="ja-JP" sz="2000" dirty="0"/>
              <a:t>185, 18.5, 3.7GBq Co-60, 222, 18.5, 1.85 </a:t>
            </a:r>
            <a:r>
              <a:rPr lang="en-US" altLang="ja-JP" sz="2000" dirty="0" err="1"/>
              <a:t>GBq</a:t>
            </a:r>
            <a:r>
              <a:rPr lang="en-US" altLang="ja-JP" sz="2000" dirty="0"/>
              <a:t> Cs-137</a:t>
            </a:r>
          </a:p>
          <a:p>
            <a:pPr lvl="1"/>
            <a:r>
              <a:rPr kumimoji="1" lang="en-US" altLang="ja-JP" sz="2400" dirty="0"/>
              <a:t>Very low irradiation facility</a:t>
            </a:r>
          </a:p>
          <a:p>
            <a:pPr lvl="2"/>
            <a:r>
              <a:rPr kumimoji="1" lang="en-US" altLang="ja-JP" sz="2000" dirty="0"/>
              <a:t>10 </a:t>
            </a:r>
            <a:r>
              <a:rPr kumimoji="1" lang="en-US" altLang="ja-JP" sz="2000" dirty="0" err="1"/>
              <a:t>MBq</a:t>
            </a:r>
            <a:r>
              <a:rPr kumimoji="1" lang="en-US" altLang="ja-JP" sz="2000" dirty="0"/>
              <a:t> Cs-137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CD6F1-A5EF-4F82-9EC4-2FF3C0A45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66AD8-BB08-4B4A-BDFC-77ED8E8BE337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462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78975A-FE91-4B48-B672-023EC451F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2080"/>
            <a:ext cx="8229600" cy="6280219"/>
          </a:xfrm>
        </p:spPr>
        <p:txBody>
          <a:bodyPr/>
          <a:lstStyle/>
          <a:p>
            <a:pPr lvl="1"/>
            <a:r>
              <a:rPr kumimoji="1" lang="en-US" altLang="ja-JP" dirty="0"/>
              <a:t>Cylindrical Graphite cavity chambers</a:t>
            </a:r>
          </a:p>
          <a:p>
            <a:pPr lvl="2"/>
            <a:r>
              <a:rPr lang="en-US" altLang="ja-JP" dirty="0"/>
              <a:t>Two 60 cc chambers, and two 6 cc chambers</a:t>
            </a:r>
          </a:p>
          <a:p>
            <a:r>
              <a:rPr kumimoji="1" lang="en-US" altLang="ja-JP" dirty="0"/>
              <a:t>Clinical beam</a:t>
            </a:r>
            <a:endParaRPr lang="en-US" altLang="ja-JP" dirty="0"/>
          </a:p>
          <a:p>
            <a:pPr lvl="1"/>
            <a:r>
              <a:rPr lang="en-US" altLang="ja-JP" dirty="0"/>
              <a:t>Clinical </a:t>
            </a:r>
            <a:r>
              <a:rPr lang="en-US" altLang="ja-JP" dirty="0" err="1"/>
              <a:t>Linac</a:t>
            </a:r>
            <a:r>
              <a:rPr lang="en-US" altLang="ja-JP" dirty="0"/>
              <a:t> (</a:t>
            </a:r>
            <a:r>
              <a:rPr lang="en-US" altLang="ja-JP" dirty="0" err="1"/>
              <a:t>Electa</a:t>
            </a:r>
            <a:r>
              <a:rPr lang="en-US" altLang="ja-JP" dirty="0"/>
              <a:t>)</a:t>
            </a:r>
          </a:p>
          <a:p>
            <a:pPr lvl="2"/>
            <a:r>
              <a:rPr kumimoji="1" lang="en-US" altLang="ja-JP" dirty="0"/>
              <a:t>Graphite and Water calorimeter</a:t>
            </a:r>
          </a:p>
          <a:p>
            <a:r>
              <a:rPr kumimoji="1" lang="en-US" altLang="ja-JP" dirty="0"/>
              <a:t>Beta-rays</a:t>
            </a:r>
          </a:p>
          <a:p>
            <a:pPr lvl="1"/>
            <a:r>
              <a:rPr kumimoji="1" lang="en-US" altLang="ja-JP" dirty="0"/>
              <a:t>Beta Secondary Standard 2(BSS2)</a:t>
            </a:r>
          </a:p>
          <a:p>
            <a:pPr lvl="2"/>
            <a:r>
              <a:rPr kumimoji="1" lang="en-US" altLang="ja-JP" dirty="0"/>
              <a:t>Pm-147, Kr-85, Sr-90/Y-90, Ru-106/Rh-106</a:t>
            </a:r>
          </a:p>
          <a:p>
            <a:pPr lvl="2"/>
            <a:r>
              <a:rPr kumimoji="1" lang="en-US" altLang="ja-JP" dirty="0"/>
              <a:t>Ext</a:t>
            </a:r>
            <a:r>
              <a:rPr lang="en-US" altLang="ja-JP" dirty="0"/>
              <a:t>rapolation chamber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The temperature and humid are controlled.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  </a:t>
            </a:r>
            <a:r>
              <a:rPr kumimoji="1" lang="en-US" altLang="ja-JP" dirty="0">
                <a:solidFill>
                  <a:srgbClr val="FF0000"/>
                </a:solidFill>
              </a:rPr>
              <a:t>22±1 </a:t>
            </a:r>
            <a:r>
              <a:rPr kumimoji="1" lang="ja-JP" altLang="en-US" dirty="0">
                <a:solidFill>
                  <a:srgbClr val="FF0000"/>
                </a:solidFill>
              </a:rPr>
              <a:t>℃    </a:t>
            </a:r>
            <a:r>
              <a:rPr kumimoji="1" lang="en-US" altLang="ja-JP" dirty="0">
                <a:solidFill>
                  <a:srgbClr val="FF0000"/>
                </a:solidFill>
              </a:rPr>
              <a:t>50 %±20 %(humidity)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5DAD69-1125-4C0C-A159-F752AAFB5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66AD8-BB08-4B4A-BDFC-77ED8E8BE337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73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6DA791-0CC6-4F7B-83FE-7C0E860F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Equipments</a:t>
            </a:r>
            <a:r>
              <a:rPr lang="en-US" altLang="ja-JP" dirty="0"/>
              <a:t> for standards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53A960-54FA-413C-996E-C74818C0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802"/>
            <a:ext cx="8229600" cy="4920361"/>
          </a:xfrm>
        </p:spPr>
        <p:txBody>
          <a:bodyPr/>
          <a:lstStyle/>
          <a:p>
            <a:r>
              <a:rPr kumimoji="1" lang="en-US" altLang="ja-JP" dirty="0"/>
              <a:t>Electrometers</a:t>
            </a:r>
            <a:r>
              <a:rPr lang="ja-JP" altLang="en-US" dirty="0"/>
              <a:t> </a:t>
            </a:r>
            <a:r>
              <a:rPr lang="en-US" altLang="ja-JP" dirty="0"/>
              <a:t>for</a:t>
            </a:r>
            <a:r>
              <a:rPr lang="ja-JP" altLang="en-US" dirty="0"/>
              <a:t> </a:t>
            </a:r>
            <a:r>
              <a:rPr lang="en-US" altLang="ja-JP" dirty="0"/>
              <a:t>free-air, cavity and extrapolation chambers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Vibrating-reed electrometer</a:t>
            </a:r>
          </a:p>
          <a:p>
            <a:pPr lvl="1"/>
            <a:r>
              <a:rPr lang="en-US" altLang="ja-JP" dirty="0"/>
              <a:t>Capacitors (10nF, 1000pF, 500pF, 100pF)</a:t>
            </a:r>
          </a:p>
          <a:p>
            <a:r>
              <a:rPr kumimoji="1" lang="en-US" altLang="ja-JP" dirty="0"/>
              <a:t>Wheatstone bridge circuit for calorimeters</a:t>
            </a:r>
          </a:p>
          <a:p>
            <a:r>
              <a:rPr lang="en-US" altLang="ja-JP" dirty="0"/>
              <a:t>Thermometers, barometers and hydrometers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8F94BE-9739-47FD-A5E3-6FC0FC43D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66AD8-BB08-4B4A-BDFC-77ED8E8BE337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427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>
            <a:extLst>
              <a:ext uri="{FF2B5EF4-FFF2-40B4-BE49-F238E27FC236}">
                <a16:creationId xmlns:a16="http://schemas.microsoft.com/office/drawing/2014/main" id="{B725E6BE-4782-40AE-8823-60F7B9C659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7875" y="738188"/>
            <a:ext cx="7772400" cy="1470025"/>
          </a:xfrm>
        </p:spPr>
        <p:txBody>
          <a:bodyPr/>
          <a:lstStyle/>
          <a:p>
            <a:r>
              <a:rPr lang="en-US" altLang="ja-JP"/>
              <a:t>Medium energy x-rays</a:t>
            </a:r>
            <a:endParaRPr lang="ja-JP" altLang="en-US"/>
          </a:p>
        </p:txBody>
      </p:sp>
      <p:pic>
        <p:nvPicPr>
          <p:cNvPr id="11267" name="Picture 12" descr="C:\Documents and Settings\齋藤則生\My Documents\2009\発表\山形大学\図\図15.jpg">
            <a:extLst>
              <a:ext uri="{FF2B5EF4-FFF2-40B4-BE49-F238E27FC236}">
                <a16:creationId xmlns:a16="http://schemas.microsoft.com/office/drawing/2014/main" id="{088F2E77-5BBB-4897-8465-92BB3529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909888"/>
            <a:ext cx="4484687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13B0DDB7-276D-4F09-9F16-19ACBC2BC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2511425"/>
            <a:ext cx="191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n-lt"/>
                <a:cs typeface="Times New Roman" pitchFamily="18" charset="0"/>
              </a:rPr>
              <a:t>Calibration Item</a:t>
            </a:r>
          </a:p>
        </p:txBody>
      </p:sp>
      <p:sp>
        <p:nvSpPr>
          <p:cNvPr id="5" name="下矢印 8">
            <a:extLst>
              <a:ext uri="{FF2B5EF4-FFF2-40B4-BE49-F238E27FC236}">
                <a16:creationId xmlns:a16="http://schemas.microsoft.com/office/drawing/2014/main" id="{E51B848F-D4F9-45A2-9D9E-F71BCFD74C98}"/>
              </a:ext>
            </a:extLst>
          </p:cNvPr>
          <p:cNvSpPr/>
          <p:nvPr/>
        </p:nvSpPr>
        <p:spPr bwMode="auto">
          <a:xfrm rot="746640">
            <a:off x="5697538" y="2981325"/>
            <a:ext cx="131762" cy="1106488"/>
          </a:xfrm>
          <a:prstGeom prst="downArrow">
            <a:avLst>
              <a:gd name="adj1" fmla="val 50000"/>
              <a:gd name="adj2" fmla="val 114999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" name="テキスト ボックス 10">
            <a:extLst>
              <a:ext uri="{FF2B5EF4-FFF2-40B4-BE49-F238E27FC236}">
                <a16:creationId xmlns:a16="http://schemas.microsoft.com/office/drawing/2014/main" id="{B7F0E9BB-C8EA-48A2-B836-0469E421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208213"/>
            <a:ext cx="21351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n-lt"/>
                <a:cs typeface="Times New Roman" pitchFamily="18" charset="0"/>
              </a:rPr>
              <a:t>Free air chamber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latin typeface="+mn-lt"/>
                <a:cs typeface="Times New Roman" pitchFamily="18" charset="0"/>
              </a:rPr>
              <a:t>(primary standard)</a:t>
            </a:r>
            <a:endParaRPr lang="ja-JP" altLang="en-US" sz="1800" dirty="0">
              <a:latin typeface="+mn-lt"/>
              <a:cs typeface="Times New Roman" pitchFamily="18" charset="0"/>
            </a:endParaRPr>
          </a:p>
        </p:txBody>
      </p:sp>
      <p:sp>
        <p:nvSpPr>
          <p:cNvPr id="7" name="下矢印 11">
            <a:extLst>
              <a:ext uri="{FF2B5EF4-FFF2-40B4-BE49-F238E27FC236}">
                <a16:creationId xmlns:a16="http://schemas.microsoft.com/office/drawing/2014/main" id="{16036656-C29C-42D5-8001-AF56FAD8F22B}"/>
              </a:ext>
            </a:extLst>
          </p:cNvPr>
          <p:cNvSpPr/>
          <p:nvPr/>
        </p:nvSpPr>
        <p:spPr bwMode="auto">
          <a:xfrm rot="19636341">
            <a:off x="3168650" y="2889250"/>
            <a:ext cx="142875" cy="744538"/>
          </a:xfrm>
          <a:prstGeom prst="downArrow">
            <a:avLst>
              <a:gd name="adj1" fmla="val 50000"/>
              <a:gd name="adj2" fmla="val 76366"/>
            </a:avLst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>
            <a:extLst>
              <a:ext uri="{FF2B5EF4-FFF2-40B4-BE49-F238E27FC236}">
                <a16:creationId xmlns:a16="http://schemas.microsoft.com/office/drawing/2014/main" id="{78163CAC-A271-4912-A0C1-B7B2CDAEE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6925" y="1093788"/>
            <a:ext cx="7772400" cy="1470025"/>
          </a:xfrm>
        </p:spPr>
        <p:txBody>
          <a:bodyPr/>
          <a:lstStyle/>
          <a:p>
            <a:r>
              <a:rPr lang="en-US" altLang="ja-JP"/>
              <a:t>High energy photons </a:t>
            </a:r>
            <a:br>
              <a:rPr lang="en-US" altLang="ja-JP"/>
            </a:br>
            <a:r>
              <a:rPr lang="en-US" altLang="ja-JP"/>
              <a:t>from Linac</a:t>
            </a:r>
            <a:endParaRPr lang="ja-JP" alt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ABF0B30-FD76-4AC4-A61C-3D5CAB68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784475"/>
            <a:ext cx="4138613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ist-1e">
  <a:themeElements>
    <a:clrScheme name="aist-1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st-1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st-1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13688</TotalTime>
  <Words>918</Words>
  <Application>Microsoft Office PowerPoint</Application>
  <PresentationFormat>画面に合わせる (4:3)</PresentationFormat>
  <Paragraphs>183</Paragraphs>
  <Slides>17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Arial</vt:lpstr>
      <vt:lpstr>Symbol</vt:lpstr>
      <vt:lpstr>Verdana</vt:lpstr>
      <vt:lpstr>aist-1e</vt:lpstr>
      <vt:lpstr>Dosimetry Standards  at NMIJ/AIST Ionizing Radiation Standards Group </vt:lpstr>
      <vt:lpstr>PowerPoint プレゼンテーション</vt:lpstr>
      <vt:lpstr>Dosimetry standards</vt:lpstr>
      <vt:lpstr>Dosimetry standards</vt:lpstr>
      <vt:lpstr>Facilities</vt:lpstr>
      <vt:lpstr>PowerPoint プレゼンテーション</vt:lpstr>
      <vt:lpstr>Equipments for standards</vt:lpstr>
      <vt:lpstr>Medium energy x-rays</vt:lpstr>
      <vt:lpstr>High energy photons  from Linac</vt:lpstr>
      <vt:lpstr>Key comparison BIPM.RI(I)-K6</vt:lpstr>
      <vt:lpstr>Water calorimeter</vt:lpstr>
      <vt:lpstr>Reference air-kerma rate for Ir-192 HDR</vt:lpstr>
      <vt:lpstr>QA / QC</vt:lpstr>
      <vt:lpstr>PowerPoint プレゼンテーション</vt:lpstr>
      <vt:lpstr>Key Comparison (BIPM.RI(I).K3)  </vt:lpstr>
      <vt:lpstr>Number of calibration service</vt:lpstr>
      <vt:lpstr>Thank you for your attention!</vt:lpstr>
    </vt:vector>
  </TitlesOfParts>
  <Company>tid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aist</dc:creator>
  <cp:lastModifiedBy>t-kurosawa</cp:lastModifiedBy>
  <cp:revision>149</cp:revision>
  <cp:lastPrinted>2014-09-16T05:15:49Z</cp:lastPrinted>
  <dcterms:created xsi:type="dcterms:W3CDTF">2005-01-20T06:28:29Z</dcterms:created>
  <dcterms:modified xsi:type="dcterms:W3CDTF">2019-03-12T08:55:03Z</dcterms:modified>
</cp:coreProperties>
</file>