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88" r:id="rId1"/>
  </p:sldMasterIdLst>
  <p:notesMasterIdLst>
    <p:notesMasterId r:id="rId25"/>
  </p:notesMasterIdLst>
  <p:handoutMasterIdLst>
    <p:handoutMasterId r:id="rId26"/>
  </p:handoutMasterIdLst>
  <p:sldIdLst>
    <p:sldId id="280" r:id="rId2"/>
    <p:sldId id="281" r:id="rId3"/>
    <p:sldId id="268" r:id="rId4"/>
    <p:sldId id="291" r:id="rId5"/>
    <p:sldId id="292" r:id="rId6"/>
    <p:sldId id="309" r:id="rId7"/>
    <p:sldId id="295" r:id="rId8"/>
    <p:sldId id="308" r:id="rId9"/>
    <p:sldId id="306" r:id="rId10"/>
    <p:sldId id="301" r:id="rId11"/>
    <p:sldId id="262" r:id="rId12"/>
    <p:sldId id="297" r:id="rId13"/>
    <p:sldId id="265" r:id="rId14"/>
    <p:sldId id="300" r:id="rId15"/>
    <p:sldId id="314" r:id="rId16"/>
    <p:sldId id="260" r:id="rId17"/>
    <p:sldId id="312" r:id="rId18"/>
    <p:sldId id="313" r:id="rId19"/>
    <p:sldId id="266" r:id="rId20"/>
    <p:sldId id="288" r:id="rId21"/>
    <p:sldId id="305" r:id="rId22"/>
    <p:sldId id="26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21"/>
    <a:srgbClr val="006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66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GGGGG\OSL%20graph%20(1992-2018)15-1-2019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525537046711652E-2"/>
          <c:y val="1.7901829435499665E-2"/>
          <c:w val="0.91867197624694863"/>
          <c:h val="0.927587260547655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Sheet1!$J$2</c:f>
              <c:strCache>
                <c:ptCount val="1"/>
                <c:pt idx="0">
                  <c:v>Department</c:v>
                </c:pt>
              </c:strCache>
            </c:strRef>
          </c:tx>
          <c:invertIfNegative val="0"/>
          <c:cat>
            <c:numRef>
              <c:f>Sheet1!$K$1:$AC$1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Sheet1!$K$2:$AC$2</c:f>
              <c:numCache>
                <c:formatCode>General</c:formatCode>
                <c:ptCount val="19"/>
                <c:pt idx="0">
                  <c:v>28</c:v>
                </c:pt>
                <c:pt idx="1">
                  <c:v>35</c:v>
                </c:pt>
                <c:pt idx="2">
                  <c:v>37</c:v>
                </c:pt>
                <c:pt idx="3">
                  <c:v>81</c:v>
                </c:pt>
                <c:pt idx="4">
                  <c:v>102</c:v>
                </c:pt>
                <c:pt idx="5">
                  <c:v>133</c:v>
                </c:pt>
                <c:pt idx="6">
                  <c:v>174</c:v>
                </c:pt>
                <c:pt idx="7">
                  <c:v>193</c:v>
                </c:pt>
                <c:pt idx="8">
                  <c:v>198</c:v>
                </c:pt>
                <c:pt idx="9">
                  <c:v>202</c:v>
                </c:pt>
                <c:pt idx="10">
                  <c:v>212</c:v>
                </c:pt>
                <c:pt idx="11">
                  <c:v>234</c:v>
                </c:pt>
                <c:pt idx="12">
                  <c:v>228</c:v>
                </c:pt>
                <c:pt idx="13">
                  <c:v>271</c:v>
                </c:pt>
                <c:pt idx="14">
                  <c:v>267</c:v>
                </c:pt>
                <c:pt idx="15">
                  <c:v>263</c:v>
                </c:pt>
                <c:pt idx="16">
                  <c:v>275</c:v>
                </c:pt>
                <c:pt idx="17">
                  <c:v>285</c:v>
                </c:pt>
                <c:pt idx="18">
                  <c:v>336</c:v>
                </c:pt>
              </c:numCache>
            </c:numRef>
          </c:val>
        </c:ser>
        <c:ser>
          <c:idx val="1"/>
          <c:order val="1"/>
          <c:tx>
            <c:strRef>
              <c:f>Sheet1!$J$3</c:f>
              <c:strCache>
                <c:ptCount val="1"/>
                <c:pt idx="0">
                  <c:v>Services/Badges</c:v>
                </c:pt>
              </c:strCache>
            </c:strRef>
          </c:tx>
          <c:invertIfNegative val="0"/>
          <c:cat>
            <c:numRef>
              <c:f>Sheet1!$K$1:$AC$1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Sheet1!$K$3:$AC$3</c:f>
              <c:numCache>
                <c:formatCode>General</c:formatCode>
                <c:ptCount val="19"/>
                <c:pt idx="0">
                  <c:v>1634</c:v>
                </c:pt>
                <c:pt idx="1">
                  <c:v>1459</c:v>
                </c:pt>
                <c:pt idx="2">
                  <c:v>1801</c:v>
                </c:pt>
                <c:pt idx="3">
                  <c:v>2001</c:v>
                </c:pt>
                <c:pt idx="4">
                  <c:v>2015</c:v>
                </c:pt>
                <c:pt idx="5">
                  <c:v>2082</c:v>
                </c:pt>
                <c:pt idx="6">
                  <c:v>2978</c:v>
                </c:pt>
                <c:pt idx="7">
                  <c:v>2886</c:v>
                </c:pt>
                <c:pt idx="8">
                  <c:v>2991</c:v>
                </c:pt>
                <c:pt idx="9">
                  <c:v>3275</c:v>
                </c:pt>
                <c:pt idx="10">
                  <c:v>3016</c:v>
                </c:pt>
                <c:pt idx="11">
                  <c:v>3942</c:v>
                </c:pt>
                <c:pt idx="12">
                  <c:v>3952</c:v>
                </c:pt>
                <c:pt idx="13">
                  <c:v>4039</c:v>
                </c:pt>
                <c:pt idx="14">
                  <c:v>4410</c:v>
                </c:pt>
                <c:pt idx="15">
                  <c:v>5049</c:v>
                </c:pt>
                <c:pt idx="16">
                  <c:v>5060</c:v>
                </c:pt>
                <c:pt idx="17">
                  <c:v>6059</c:v>
                </c:pt>
                <c:pt idx="18">
                  <c:v>7060</c:v>
                </c:pt>
              </c:numCache>
            </c:numRef>
          </c:val>
        </c:ser>
        <c:ser>
          <c:idx val="2"/>
          <c:order val="2"/>
          <c:tx>
            <c:strRef>
              <c:f>Sheet1!$J$4</c:f>
              <c:strCache>
                <c:ptCount val="1"/>
                <c:pt idx="0">
                  <c:v>Workers</c:v>
                </c:pt>
              </c:strCache>
            </c:strRef>
          </c:tx>
          <c:invertIfNegative val="0"/>
          <c:cat>
            <c:numRef>
              <c:f>Sheet1!$K$1:$AC$1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Sheet1!$K$4:$AC$4</c:f>
              <c:numCache>
                <c:formatCode>General</c:formatCode>
                <c:ptCount val="19"/>
                <c:pt idx="0">
                  <c:v>318</c:v>
                </c:pt>
                <c:pt idx="1">
                  <c:v>440</c:v>
                </c:pt>
                <c:pt idx="2">
                  <c:v>468</c:v>
                </c:pt>
                <c:pt idx="3">
                  <c:v>553</c:v>
                </c:pt>
                <c:pt idx="4">
                  <c:v>560</c:v>
                </c:pt>
                <c:pt idx="5">
                  <c:v>588</c:v>
                </c:pt>
                <c:pt idx="6">
                  <c:v>791</c:v>
                </c:pt>
                <c:pt idx="7">
                  <c:v>886</c:v>
                </c:pt>
                <c:pt idx="8">
                  <c:v>894</c:v>
                </c:pt>
                <c:pt idx="9">
                  <c:v>992</c:v>
                </c:pt>
                <c:pt idx="10">
                  <c:v>1047</c:v>
                </c:pt>
                <c:pt idx="11">
                  <c:v>1135</c:v>
                </c:pt>
                <c:pt idx="12">
                  <c:v>1133</c:v>
                </c:pt>
                <c:pt idx="13">
                  <c:v>1099</c:v>
                </c:pt>
                <c:pt idx="14">
                  <c:v>1413</c:v>
                </c:pt>
                <c:pt idx="15">
                  <c:v>1237</c:v>
                </c:pt>
                <c:pt idx="16">
                  <c:v>1349</c:v>
                </c:pt>
                <c:pt idx="17">
                  <c:v>1400</c:v>
                </c:pt>
                <c:pt idx="18">
                  <c:v>1584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7400320"/>
        <c:axId val="227414400"/>
        <c:axId val="0"/>
      </c:bar3DChart>
      <c:catAx>
        <c:axId val="227400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en-US"/>
          </a:p>
        </c:txPr>
        <c:crossAx val="227414400"/>
        <c:crosses val="autoZero"/>
        <c:auto val="1"/>
        <c:lblAlgn val="ctr"/>
        <c:lblOffset val="100"/>
        <c:noMultiLvlLbl val="0"/>
      </c:catAx>
      <c:valAx>
        <c:axId val="227414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en-US"/>
          </a:p>
        </c:txPr>
        <c:crossAx val="227400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417428799088194"/>
          <c:y val="4.4210010720490925E-2"/>
          <c:w val="0.19281411200312545"/>
          <c:h val="0.14233355513659385"/>
        </c:manualLayout>
      </c:layout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0D007-6893-4231-8392-B5594C3C4C38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CE62D-999A-40AB-85D0-96612E347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10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17416-3515-4C88-B70E-45164FF5BF8F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43A06-3B6E-44D4-8D46-3CAB9E59D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12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92C9A4-A045-40E2-8323-5E9E7AAC359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92C9A4-A045-40E2-8323-5E9E7AAC359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4BB2-EC16-405B-B37C-19804BBAC7C6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514E-371B-406D-98F7-70B255A8EE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4BB2-EC16-405B-B37C-19804BBAC7C6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514E-371B-406D-98F7-70B255A8EE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4BB2-EC16-405B-B37C-19804BBAC7C6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514E-371B-406D-98F7-70B255A8EE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4BB2-EC16-405B-B37C-19804BBAC7C6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514E-371B-406D-98F7-70B255A8EE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4BB2-EC16-405B-B37C-19804BBAC7C6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514E-371B-406D-98F7-70B255A8EE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4BB2-EC16-405B-B37C-19804BBAC7C6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514E-371B-406D-98F7-70B255A8EE5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4BB2-EC16-405B-B37C-19804BBAC7C6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514E-371B-406D-98F7-70B255A8EE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4BB2-EC16-405B-B37C-19804BBAC7C6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514E-371B-406D-98F7-70B255A8EE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4BB2-EC16-405B-B37C-19804BBAC7C6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514E-371B-406D-98F7-70B255A8EE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4BB2-EC16-405B-B37C-19804BBAC7C6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D8514E-371B-406D-98F7-70B255A8EE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4BB2-EC16-405B-B37C-19804BBAC7C6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514E-371B-406D-98F7-70B255A8EE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94D4BB2-EC16-405B-B37C-19804BBAC7C6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D8514E-371B-406D-98F7-70B255A8EE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90" r:id="rId2"/>
    <p:sldLayoutId id="2147484491" r:id="rId3"/>
    <p:sldLayoutId id="2147484492" r:id="rId4"/>
    <p:sldLayoutId id="2147484493" r:id="rId5"/>
    <p:sldLayoutId id="2147484494" r:id="rId6"/>
    <p:sldLayoutId id="2147484495" r:id="rId7"/>
    <p:sldLayoutId id="2147484496" r:id="rId8"/>
    <p:sldLayoutId id="2147484497" r:id="rId9"/>
    <p:sldLayoutId id="2147484498" r:id="rId10"/>
    <p:sldLayoutId id="21474844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4"/>
          <p:cNvSpPr>
            <a:spLocks noGrp="1"/>
          </p:cNvSpPr>
          <p:nvPr>
            <p:ph type="title"/>
          </p:nvPr>
        </p:nvSpPr>
        <p:spPr>
          <a:xfrm>
            <a:off x="0" y="1295400"/>
            <a:ext cx="9144000" cy="14478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5B22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on Building Asia-Pacific individual  Monitoring Service ( IMS) Capabilities towards Regional Sustainable Network</a:t>
            </a:r>
            <a:br>
              <a:rPr lang="en-US" sz="2400" b="1" dirty="0">
                <a:solidFill>
                  <a:srgbClr val="5B22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 smtClean="0">
              <a:solidFill>
                <a:srgbClr val="5B22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4" name="Rectangle 2"/>
          <p:cNvSpPr txBox="1">
            <a:spLocks noChangeArrowheads="1"/>
          </p:cNvSpPr>
          <p:nvPr/>
        </p:nvSpPr>
        <p:spPr bwMode="auto">
          <a:xfrm>
            <a:off x="2400300" y="5613748"/>
            <a:ext cx="449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sz="2400" b="1" dirty="0">
              <a:solidFill>
                <a:schemeClr val="hlink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3000" b="1" dirty="0">
                <a:solidFill>
                  <a:schemeClr val="hlink"/>
                </a:solidFill>
              </a:rPr>
              <a:t>Myanmar</a:t>
            </a:r>
          </a:p>
          <a:p>
            <a:pPr algn="ctr" eaLnBrk="1" hangingPunct="1">
              <a:lnSpc>
                <a:spcPct val="90000"/>
              </a:lnSpc>
            </a:pPr>
            <a:endParaRPr lang="en-US" sz="2400" b="1" dirty="0">
              <a:solidFill>
                <a:schemeClr val="hlink"/>
              </a:solidFill>
            </a:endParaRPr>
          </a:p>
        </p:txBody>
      </p:sp>
      <p:sp>
        <p:nvSpPr>
          <p:cNvPr id="51205" name="TextBox 1"/>
          <p:cNvSpPr txBox="1">
            <a:spLocks noChangeArrowheads="1"/>
          </p:cNvSpPr>
          <p:nvPr/>
        </p:nvSpPr>
        <p:spPr bwMode="auto">
          <a:xfrm>
            <a:off x="3124200" y="3105813"/>
            <a:ext cx="304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 b="1" dirty="0">
                <a:solidFill>
                  <a:srgbClr val="0000FF"/>
                </a:solidFill>
              </a:rPr>
              <a:t>Bangkok, Thailand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 b="1" dirty="0">
                <a:solidFill>
                  <a:srgbClr val="0000FF"/>
                </a:solidFill>
              </a:rPr>
              <a:t>  18-20 </a:t>
            </a:r>
            <a:r>
              <a:rPr lang="en-US" sz="2000" b="1" dirty="0" smtClean="0">
                <a:solidFill>
                  <a:srgbClr val="0000FF"/>
                </a:solidFill>
              </a:rPr>
              <a:t>March, 2019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11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9144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5B22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Occupational and Medical  Exposures Control Laboratory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543800" cy="3657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Radiation monitoring  service has been started since 1991 in Myanmar.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Harshaw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4500 TLD reader can’t use now and Government provided OSL System to DAE in the end of 2014.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TLD service has been replaced by OSL service throughout Myanmar since 2014.</a:t>
            </a:r>
          </a:p>
        </p:txBody>
      </p:sp>
    </p:spTree>
    <p:extLst>
      <p:ext uri="{BB962C8B-B14F-4D97-AF65-F5344CB8AC3E}">
        <p14:creationId xmlns:p14="http://schemas.microsoft.com/office/powerpoint/2010/main" val="142790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3" name="Title 1"/>
          <p:cNvSpPr>
            <a:spLocks noGrp="1"/>
          </p:cNvSpPr>
          <p:nvPr>
            <p:ph type="title"/>
          </p:nvPr>
        </p:nvSpPr>
        <p:spPr>
          <a:xfrm rot="10800000" flipV="1">
            <a:off x="228600" y="18738"/>
            <a:ext cx="8229600" cy="944562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OSLD Service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70C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smtClean="0">
              <a:solidFill>
                <a:srgbClr val="0070C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smtClean="0">
              <a:solidFill>
                <a:srgbClr val="0070C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smtClean="0">
              <a:solidFill>
                <a:srgbClr val="0070C0"/>
              </a:solidFill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endParaRPr lang="en-US" smtClean="0">
              <a:solidFill>
                <a:srgbClr val="0070C0"/>
              </a:solidFill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endParaRPr lang="en-US" smtClean="0">
              <a:solidFill>
                <a:srgbClr val="0070C0"/>
              </a:solidFill>
              <a:latin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972615"/>
              </p:ext>
            </p:extLst>
          </p:nvPr>
        </p:nvGraphicFramePr>
        <p:xfrm>
          <a:off x="152400" y="1094560"/>
          <a:ext cx="8763000" cy="370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7554"/>
                <a:gridCol w="1115291"/>
                <a:gridCol w="4700155"/>
              </a:tblGrid>
              <a:tr h="76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Monitoring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+mn-cs"/>
                        </a:rPr>
                        <a:t>X-ray, Gamma, Beta radiation with OSL Technology</a:t>
                      </a:r>
                    </a:p>
                  </a:txBody>
                  <a:tcPr marT="45724" marB="45724"/>
                </a:tc>
              </a:tr>
              <a:tr h="7026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rgbClr val="4F8828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Monitoring Period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rgbClr val="4F8828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(for one service)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rgbClr val="4F8828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2 months</a:t>
                      </a:r>
                    </a:p>
                    <a:p>
                      <a:endParaRPr lang="en-US" sz="2000" dirty="0"/>
                    </a:p>
                  </a:txBody>
                  <a:tcPr marT="45724" marB="45724"/>
                </a:tc>
              </a:tr>
              <a:tr h="12224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rgbClr val="4F8828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Application </a:t>
                      </a:r>
                      <a:endParaRPr lang="en-US" sz="2000" kern="1200" dirty="0">
                        <a:solidFill>
                          <a:srgbClr val="4F8828"/>
                        </a:solidFill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rgbClr val="4F8828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Personal area/ environmental emergency response monitoring clinical dose measurement any radiation assessment</a:t>
                      </a:r>
                    </a:p>
                  </a:txBody>
                  <a:tcPr marT="45724" marB="45724"/>
                </a:tc>
              </a:tr>
              <a:tr h="10189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4F8828"/>
                          </a:solidFill>
                          <a:latin typeface="Times New Roman" pitchFamily="18" charset="0"/>
                        </a:rPr>
                        <a:t>Services</a:t>
                      </a:r>
                    </a:p>
                    <a:p>
                      <a:endParaRPr lang="en-US" sz="2000" dirty="0">
                        <a:solidFill>
                          <a:srgbClr val="4F8828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4F8828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4F8828"/>
                          </a:solidFill>
                          <a:latin typeface="Times New Roman" pitchFamily="18" charset="0"/>
                          <a:cs typeface="+mn-cs"/>
                        </a:rPr>
                        <a:t>Ks 8000 (U$$ 8) for private sector (hiring cost for 1 badge) FOC for Government sector</a:t>
                      </a:r>
                    </a:p>
                  </a:txBody>
                  <a:tcPr marT="45724" marB="45724"/>
                </a:tc>
              </a:tr>
            </a:tbl>
          </a:graphicData>
        </a:graphic>
      </p:graphicFrame>
      <p:sp>
        <p:nvSpPr>
          <p:cNvPr id="11" name="Striped Right Arrow 10"/>
          <p:cNvSpPr/>
          <p:nvPr/>
        </p:nvSpPr>
        <p:spPr>
          <a:xfrm>
            <a:off x="3295650" y="3962400"/>
            <a:ext cx="742950" cy="152400"/>
          </a:xfrm>
          <a:prstGeom prst="strip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triped Right Arrow 13"/>
          <p:cNvSpPr/>
          <p:nvPr/>
        </p:nvSpPr>
        <p:spPr>
          <a:xfrm>
            <a:off x="3376066" y="2743200"/>
            <a:ext cx="742950" cy="152400"/>
          </a:xfrm>
          <a:prstGeom prst="strip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triped Right Arrow 14"/>
          <p:cNvSpPr/>
          <p:nvPr/>
        </p:nvSpPr>
        <p:spPr>
          <a:xfrm>
            <a:off x="3295650" y="1981200"/>
            <a:ext cx="742950" cy="152400"/>
          </a:xfrm>
          <a:prstGeom prst="strip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riped Right Arrow 15"/>
          <p:cNvSpPr/>
          <p:nvPr/>
        </p:nvSpPr>
        <p:spPr>
          <a:xfrm>
            <a:off x="3376066" y="1295400"/>
            <a:ext cx="742950" cy="152400"/>
          </a:xfrm>
          <a:prstGeom prst="strip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69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28600"/>
            <a:ext cx="7520940" cy="68580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Participating OSL data Intercomparison program (1-st Time)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787640" cy="3928572"/>
          </a:xfrm>
        </p:spPr>
        <p:txBody>
          <a:bodyPr>
            <a:noAutofit/>
          </a:bodyPr>
          <a:lstStyle/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altLang="en-US" sz="1800" b="0" dirty="0">
                <a:solidFill>
                  <a:srgbClr val="002060"/>
                </a:solidFill>
                <a:latin typeface="Arial" panose="020B0604020202020204" pitchFamily="34" charset="0"/>
                <a:ea typeface="Myanmar2" pitchFamily="34" charset="0"/>
                <a:cs typeface="Arial" panose="020B0604020202020204" pitchFamily="34" charset="0"/>
              </a:rPr>
              <a:t>DAE participated in the intercomparison of </a:t>
            </a:r>
            <a:r>
              <a:rPr lang="en-US" altLang="en-US" sz="18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</a:t>
            </a:r>
            <a:r>
              <a:rPr lang="en-US" altLang="en-US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(10) and </a:t>
            </a:r>
            <a:r>
              <a:rPr lang="en-US" altLang="en-US" sz="18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</a:t>
            </a:r>
            <a:r>
              <a:rPr lang="en-US" altLang="en-US" sz="18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(0.07</a:t>
            </a:r>
            <a:r>
              <a:rPr lang="en-US" altLang="en-US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for </a:t>
            </a:r>
            <a:r>
              <a:rPr lang="en-US" altLang="en-US" sz="1800" b="0" dirty="0">
                <a:solidFill>
                  <a:srgbClr val="002060"/>
                </a:solidFill>
                <a:latin typeface="Arial" panose="020B0604020202020204" pitchFamily="34" charset="0"/>
                <a:ea typeface="Myanmar2" pitchFamily="34" charset="0"/>
                <a:cs typeface="Arial" panose="020B0604020202020204" pitchFamily="34" charset="0"/>
              </a:rPr>
              <a:t>OSL dosimeters  which was organized by OAP </a:t>
            </a:r>
            <a:r>
              <a:rPr lang="en-US" altLang="en-US" sz="1800" b="0" dirty="0" smtClean="0">
                <a:solidFill>
                  <a:srgbClr val="002060"/>
                </a:solidFill>
                <a:latin typeface="Arial" panose="020B0604020202020204" pitchFamily="34" charset="0"/>
                <a:ea typeface="Myanmar2" pitchFamily="34" charset="0"/>
                <a:cs typeface="Arial" panose="020B0604020202020204" pitchFamily="34" charset="0"/>
              </a:rPr>
              <a:t>in (2016) to </a:t>
            </a:r>
            <a:r>
              <a:rPr lang="en-US" altLang="en-US" sz="1800" b="0" dirty="0">
                <a:solidFill>
                  <a:srgbClr val="002060"/>
                </a:solidFill>
                <a:latin typeface="Arial" panose="020B0604020202020204" pitchFamily="34" charset="0"/>
                <a:ea typeface="Myanmar2" pitchFamily="34" charset="0"/>
                <a:cs typeface="Arial" panose="020B0604020202020204" pitchFamily="34" charset="0"/>
              </a:rPr>
              <a:t>improve  OSL system for Individual Monitoring Services (IMS) laboratory in order to comply with ISO 17025.</a:t>
            </a: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endParaRPr lang="en-US" altLang="en-US" sz="1800" b="0" dirty="0">
              <a:solidFill>
                <a:srgbClr val="002060"/>
              </a:solidFill>
              <a:latin typeface="Arial" panose="020B0604020202020204" pitchFamily="34" charset="0"/>
              <a:ea typeface="Myanmar2" pitchFamily="34" charset="0"/>
              <a:cs typeface="Arial" panose="020B0604020202020204" pitchFamily="34" charset="0"/>
            </a:endParaRP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altLang="en-US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 of </a:t>
            </a:r>
            <a:r>
              <a:rPr lang="en-US" altLang="en-US" sz="18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</a:t>
            </a:r>
            <a:r>
              <a:rPr lang="en-US" altLang="en-US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(10) and </a:t>
            </a:r>
            <a:r>
              <a:rPr lang="en-US" altLang="en-US" sz="18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</a:t>
            </a:r>
            <a:r>
              <a:rPr lang="en-US" altLang="en-US" sz="18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(0.07</a:t>
            </a:r>
            <a:r>
              <a:rPr lang="en-US" altLang="en-US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beta fields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en-US" altLang="en-US" sz="18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altLang="en-US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result</a:t>
            </a:r>
            <a:r>
              <a:rPr lang="en-US" altLang="en-US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8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</a:t>
            </a:r>
            <a:r>
              <a:rPr lang="en-US" altLang="en-US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(10) </a:t>
            </a:r>
            <a:r>
              <a:rPr lang="en-US" altLang="en-US" sz="18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uncertainty </a:t>
            </a:r>
            <a:r>
              <a:rPr lang="en-US" altLang="en-US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2.7 with 95% confidential 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en-US" altLang="en-US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Level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endParaRPr lang="en-US" altLang="en-US" sz="18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altLang="en-US" sz="18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</a:t>
            </a:r>
            <a:r>
              <a:rPr lang="en-US" altLang="en-US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(0.07), uncertainty is 2.1 with 95% confidential Level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en-US" altLang="en-US" sz="18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17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2" descr="C:\Users\Dr.SDAung\Desktop\Intercompairason\IMG_1417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2"/>
          <a:stretch/>
        </p:blipFill>
        <p:spPr>
          <a:xfrm>
            <a:off x="533400" y="1143000"/>
            <a:ext cx="3505200" cy="4751089"/>
          </a:xfrm>
        </p:spPr>
      </p:pic>
      <p:pic>
        <p:nvPicPr>
          <p:cNvPr id="28676" name="Picture 3" descr="C:\Users\Dr.SDAung\Desktop\Intercompairason\IMG_1418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" t="983" r="1878" b="1"/>
          <a:stretch/>
        </p:blipFill>
        <p:spPr>
          <a:xfrm>
            <a:off x="4343400" y="1143000"/>
            <a:ext cx="3581400" cy="4648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Calibration Certificate (OSL)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26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Participating OSL data Intercomparison </a:t>
            </a:r>
            <a:r>
              <a:rPr lang="en-US" sz="2400" dirty="0" smtClean="0">
                <a:solidFill>
                  <a:srgbClr val="002060"/>
                </a:solidFill>
              </a:rPr>
              <a:t>program (2ND- Time) 2019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787640" cy="3928572"/>
          </a:xfrm>
        </p:spPr>
        <p:txBody>
          <a:bodyPr>
            <a:noAutofit/>
          </a:bodyPr>
          <a:lstStyle/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altLang="en-US" sz="1800" b="0" dirty="0">
                <a:solidFill>
                  <a:srgbClr val="002060"/>
                </a:solidFill>
                <a:latin typeface="Arial" panose="020B0604020202020204" pitchFamily="34" charset="0"/>
                <a:ea typeface="Myanmar2" pitchFamily="34" charset="0"/>
                <a:cs typeface="Arial" panose="020B0604020202020204" pitchFamily="34" charset="0"/>
              </a:rPr>
              <a:t>DAE </a:t>
            </a:r>
            <a:r>
              <a:rPr lang="en-US" altLang="en-US" sz="1800" b="0" dirty="0" smtClean="0">
                <a:solidFill>
                  <a:srgbClr val="002060"/>
                </a:solidFill>
                <a:latin typeface="Arial" panose="020B0604020202020204" pitchFamily="34" charset="0"/>
                <a:ea typeface="Myanmar2" pitchFamily="34" charset="0"/>
                <a:cs typeface="Arial" panose="020B0604020202020204" pitchFamily="34" charset="0"/>
              </a:rPr>
              <a:t>continuously participates </a:t>
            </a:r>
            <a:r>
              <a:rPr lang="en-US" altLang="en-US" sz="1800" b="0" dirty="0">
                <a:solidFill>
                  <a:srgbClr val="002060"/>
                </a:solidFill>
                <a:latin typeface="Arial" panose="020B0604020202020204" pitchFamily="34" charset="0"/>
                <a:ea typeface="Myanmar2" pitchFamily="34" charset="0"/>
                <a:cs typeface="Arial" panose="020B0604020202020204" pitchFamily="34" charset="0"/>
              </a:rPr>
              <a:t>in the </a:t>
            </a:r>
            <a:r>
              <a:rPr lang="en-US" altLang="en-US" sz="1800" b="0" dirty="0" err="1">
                <a:solidFill>
                  <a:srgbClr val="002060"/>
                </a:solidFill>
                <a:latin typeface="Arial" panose="020B0604020202020204" pitchFamily="34" charset="0"/>
                <a:ea typeface="Myanmar2" pitchFamily="34" charset="0"/>
                <a:cs typeface="Arial" panose="020B0604020202020204" pitchFamily="34" charset="0"/>
              </a:rPr>
              <a:t>intercomparison</a:t>
            </a:r>
            <a:r>
              <a:rPr lang="en-US" altLang="en-US" sz="1800" b="0" dirty="0">
                <a:solidFill>
                  <a:srgbClr val="002060"/>
                </a:solidFill>
                <a:latin typeface="Arial" panose="020B0604020202020204" pitchFamily="34" charset="0"/>
                <a:ea typeface="Myanmar2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0" dirty="0" smtClean="0">
                <a:solidFill>
                  <a:srgbClr val="002060"/>
                </a:solidFill>
                <a:latin typeface="Arial" panose="020B0604020202020204" pitchFamily="34" charset="0"/>
                <a:ea typeface="Myanmar2" pitchFamily="34" charset="0"/>
                <a:cs typeface="Arial" panose="020B0604020202020204" pitchFamily="34" charset="0"/>
              </a:rPr>
              <a:t>program of </a:t>
            </a:r>
            <a:r>
              <a:rPr lang="en-US" altLang="en-US" sz="18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</a:t>
            </a:r>
            <a:r>
              <a:rPr lang="en-US" altLang="en-US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(10) and </a:t>
            </a:r>
            <a:r>
              <a:rPr lang="en-US" altLang="en-US" sz="18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</a:t>
            </a:r>
            <a:r>
              <a:rPr lang="en-US" altLang="en-US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(0.07) for </a:t>
            </a:r>
            <a:r>
              <a:rPr lang="en-US" altLang="en-US" sz="1800" b="0" dirty="0">
                <a:solidFill>
                  <a:srgbClr val="002060"/>
                </a:solidFill>
                <a:latin typeface="Arial" panose="020B0604020202020204" pitchFamily="34" charset="0"/>
                <a:ea typeface="Myanmar2" pitchFamily="34" charset="0"/>
                <a:cs typeface="Arial" panose="020B0604020202020204" pitchFamily="34" charset="0"/>
              </a:rPr>
              <a:t>OSL dosimeters  </a:t>
            </a:r>
            <a:r>
              <a:rPr lang="en-US" altLang="en-US" sz="1800" b="0" dirty="0" smtClean="0">
                <a:solidFill>
                  <a:srgbClr val="002060"/>
                </a:solidFill>
                <a:latin typeface="Arial" panose="020B0604020202020204" pitchFamily="34" charset="0"/>
                <a:ea typeface="Myanmar2" pitchFamily="34" charset="0"/>
                <a:cs typeface="Arial" panose="020B0604020202020204" pitchFamily="34" charset="0"/>
              </a:rPr>
              <a:t>organized </a:t>
            </a:r>
            <a:r>
              <a:rPr lang="en-US" altLang="en-US" sz="1800" b="0" dirty="0">
                <a:solidFill>
                  <a:srgbClr val="002060"/>
                </a:solidFill>
                <a:latin typeface="Arial" panose="020B0604020202020204" pitchFamily="34" charset="0"/>
                <a:ea typeface="Myanmar2" pitchFamily="34" charset="0"/>
                <a:cs typeface="Arial" panose="020B0604020202020204" pitchFamily="34" charset="0"/>
              </a:rPr>
              <a:t>by OAP </a:t>
            </a:r>
            <a:r>
              <a:rPr lang="en-US" altLang="en-US" sz="1800" b="0" dirty="0" smtClean="0">
                <a:solidFill>
                  <a:srgbClr val="002060"/>
                </a:solidFill>
                <a:latin typeface="Arial" panose="020B0604020202020204" pitchFamily="34" charset="0"/>
                <a:ea typeface="Myanmar2" pitchFamily="34" charset="0"/>
                <a:cs typeface="Arial" panose="020B0604020202020204" pitchFamily="34" charset="0"/>
              </a:rPr>
              <a:t>in (2018) to </a:t>
            </a:r>
            <a:r>
              <a:rPr lang="en-US" altLang="en-US" sz="1800" b="0" dirty="0">
                <a:solidFill>
                  <a:srgbClr val="002060"/>
                </a:solidFill>
                <a:latin typeface="Arial" panose="020B0604020202020204" pitchFamily="34" charset="0"/>
                <a:ea typeface="Myanmar2" pitchFamily="34" charset="0"/>
                <a:cs typeface="Arial" panose="020B0604020202020204" pitchFamily="34" charset="0"/>
              </a:rPr>
              <a:t>improve  OSL system for Individual Monitoring Services (IMS) laboratory in order to comply with ISO 17025.</a:t>
            </a: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endParaRPr lang="en-US" altLang="en-US" sz="1800" b="0" dirty="0">
              <a:solidFill>
                <a:srgbClr val="002060"/>
              </a:solidFill>
              <a:latin typeface="Arial" panose="020B0604020202020204" pitchFamily="34" charset="0"/>
              <a:ea typeface="Myanmar2" pitchFamily="34" charset="0"/>
              <a:cs typeface="Arial" panose="020B0604020202020204" pitchFamily="34" charset="0"/>
            </a:endParaRP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altLang="en-US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 of </a:t>
            </a:r>
            <a:r>
              <a:rPr lang="en-US" altLang="en-US" sz="18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</a:t>
            </a:r>
            <a:r>
              <a:rPr lang="en-US" altLang="en-US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</a:t>
            </a:r>
            <a:r>
              <a:rPr lang="en-US" altLang="en-US" sz="18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en-US" altLang="en-US" sz="18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altLang="en-US" sz="1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Results</a:t>
            </a:r>
            <a:r>
              <a:rPr lang="en-US" altLang="en-US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en-US" sz="18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</a:t>
            </a:r>
            <a:r>
              <a:rPr lang="en-US" altLang="en-US" sz="18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(10)  under processing</a:t>
            </a:r>
            <a:endParaRPr lang="en-US" altLang="en-US" sz="18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en-US" altLang="en-US" sz="18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184226" y="3352800"/>
            <a:ext cx="381000" cy="179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2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962900" cy="685800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 RADIATION MONITORING SERVICES (2000-2018)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6412812"/>
              </p:ext>
            </p:extLst>
          </p:nvPr>
        </p:nvGraphicFramePr>
        <p:xfrm>
          <a:off x="228600" y="1066800"/>
          <a:ext cx="8610599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854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Processing and Evaluation</a:t>
            </a:r>
          </a:p>
        </p:txBody>
      </p:sp>
      <p:pic>
        <p:nvPicPr>
          <p:cNvPr id="20483" name="Picture 2" descr="D:\Forum photos\IMG_96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547813"/>
            <a:ext cx="2133600" cy="3481387"/>
          </a:xfrm>
        </p:spPr>
      </p:pic>
      <p:pic>
        <p:nvPicPr>
          <p:cNvPr id="20484" name="Picture 3" descr="D:\Forum photos\IMG_96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19400"/>
            <a:ext cx="2362200" cy="3039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 descr="D:\Grand Neo Photos\20151023_1603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199"/>
            <a:ext cx="24384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" descr="C:\Users\Dr.SDAung\Desktop\HHH\image-0.02.01.a4e3e85ac89c42ace680304858b5645dbdd898e5b138e278ffbb2fda7b79e92e-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22600"/>
            <a:ext cx="2057400" cy="280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71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OSLD System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Calibration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Training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(2014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30723" name="Picture 2" descr="F:\Office Photos\OSLD Pho\Instrall OSLD\IMG_463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447800"/>
            <a:ext cx="3962400" cy="4724400"/>
          </a:xfrm>
        </p:spPr>
      </p:pic>
      <p:pic>
        <p:nvPicPr>
          <p:cNvPr id="30724" name="Picture 2" descr="F:\Office Photos\OSLD Pho\Instrall OSLD\IMG_46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4038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69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760"/>
            <a:ext cx="8039100" cy="548640"/>
          </a:xfrm>
        </p:spPr>
        <p:txBody>
          <a:bodyPr/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OSLD System Maintenance and Training (2015)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D:\Photos office Japan\IMG_12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100138"/>
            <a:ext cx="3962400" cy="423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hotos office Japan\IMG_12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3657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405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C:\Users\Dr.SDAung\Desktop\iphone pho\IMG_12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4038600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2" descr="C:\Users\Dr.SDAung\Desktop\iphone pho\IMG_12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1"/>
          <a:stretch>
            <a:fillRect/>
          </a:stretch>
        </p:blipFill>
        <p:spPr bwMode="auto">
          <a:xfrm>
            <a:off x="4495800" y="3752850"/>
            <a:ext cx="42672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304800" y="2286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OSLD System Maintenance and Training (2016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Myanmar2" pitchFamily="34" charset="0"/>
              <a:cs typeface="Arial" panose="020B0604020202020204" pitchFamily="34" charset="0"/>
            </a:endParaRPr>
          </a:p>
        </p:txBody>
      </p:sp>
      <p:pic>
        <p:nvPicPr>
          <p:cNvPr id="31749" name="Picture 2" descr="C:\Users\Dr.SDAung\Desktop\Nan Phyu\IMG_12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01"/>
          <a:stretch>
            <a:fillRect/>
          </a:stretch>
        </p:blipFill>
        <p:spPr bwMode="auto">
          <a:xfrm>
            <a:off x="4572000" y="838200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2" descr="C:\Users\Dr.SDAung\Desktop\Nan Phyu\IMG_116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63963"/>
            <a:ext cx="411480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5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868362"/>
          </a:xfrm>
        </p:spPr>
        <p:txBody>
          <a:bodyPr/>
          <a:lstStyle/>
          <a:p>
            <a:pPr algn="ctr" eaLnBrk="1" hangingPunct="1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305800" cy="41148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and environmental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Occupational and Medical  Exposures Control Laboratory and its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it-IT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in OSL data intercomparison program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service/ samples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Problems/Needs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pPr eaLnBrk="1" hangingPunct="1"/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50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304800" y="228600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OSLD System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Calibration and Maintenance (2018)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ea typeface="Myanmar2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8" descr="C:\Users\Dr.SDAung\Desktop\Teaching photos 2018\New folder\IMG_29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5" y="838200"/>
            <a:ext cx="402474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r.SDAung\Desktop\Teaching photos 2018\New folder\IMG_29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38200"/>
            <a:ext cx="40386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Dr.SDAung\Desktop\Teaching photos 2018\New folder\IMG_29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3886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Dr.SDAung\Desktop\Teaching photos 2018\New folder\IMG_29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33800"/>
            <a:ext cx="3886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21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 AND Needs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711440" cy="3928572"/>
          </a:xfrm>
        </p:spPr>
        <p:txBody>
          <a:bodyPr>
            <a:normAutofit/>
          </a:bodyPr>
          <a:lstStyle/>
          <a:p>
            <a:pPr marL="0" indent="0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OSLD Cards  </a:t>
            </a:r>
            <a:r>
              <a:rPr lang="en-US" sz="20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nsufficient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Budget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 return cards  every  two months  regularly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Lost and damage  (sometimes) occur</a:t>
            </a:r>
          </a:p>
          <a:p>
            <a:pPr marL="0" indent="0"/>
            <a:endParaRPr lang="en-US" sz="2000" b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InLight</a:t>
            </a:r>
            <a:r>
              <a:rPr lang="en-US" sz="20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Solution  Reader and NA  dosimeters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XA dosimeters</a:t>
            </a:r>
          </a:p>
          <a:p>
            <a:pPr marL="0" indent="0"/>
            <a:endParaRPr lang="en-US" sz="20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4572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686800" cy="5943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Nowadays, radiations and nuclear technology is widely used in </a:t>
            </a:r>
            <a:r>
              <a:rPr lang="en-US" sz="20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various fields </a:t>
            </a:r>
            <a:r>
              <a:rPr lang="en-US" sz="20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</a:t>
            </a:r>
            <a:r>
              <a:rPr lang="en-US" sz="20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medical</a:t>
            </a:r>
            <a:r>
              <a:rPr lang="en-US" sz="20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agriculture, industrial, education and research in </a:t>
            </a:r>
            <a:r>
              <a:rPr lang="en-US" sz="20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Myanmar</a:t>
            </a:r>
            <a:r>
              <a:rPr lang="en-GB" sz="20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radiation safety and security become important for all users and activities involving ionizing radiation.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felt thanks to (OAP, Thailand) for inviting Myanmar to participate “</a:t>
            </a:r>
            <a:r>
              <a:rPr lang="en-US" sz="20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on Building Asia-Pacific individual  Monitoring Service ( IMS) Capabilities towards Regional Sustainable </a:t>
            </a:r>
            <a:r>
              <a:rPr lang="en-US" sz="20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Network” which benefits for OSLD ( Myanmar) to get  more experience  </a:t>
            </a:r>
            <a:r>
              <a:rPr lang="en-US" sz="2000" b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 Inter-comparison </a:t>
            </a:r>
            <a:r>
              <a:rPr lang="en-US" sz="20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between countries.</a:t>
            </a: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OSL service will be upgraded  in near future in Myanmar.</a:t>
            </a: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DAE will participate the OSL data inter-comparison program of IMS Laboratories network in Asia regularly. </a:t>
            </a:r>
          </a:p>
        </p:txBody>
      </p:sp>
    </p:spTree>
    <p:extLst>
      <p:ext uri="{BB962C8B-B14F-4D97-AF65-F5344CB8AC3E}">
        <p14:creationId xmlns:p14="http://schemas.microsoft.com/office/powerpoint/2010/main" val="206454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305800" cy="42672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en-US" sz="4000" i="1" dirty="0" smtClean="0">
              <a:latin typeface="Harlow Solid Italic" pitchFamily="82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sz="4000" i="1" dirty="0">
              <a:latin typeface="Harlow Solid Italic" pitchFamily="82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  <a:latin typeface="Harlow Solid Italic" pitchFamily="82" charset="0"/>
              </a:rPr>
              <a:t>Thank </a:t>
            </a:r>
            <a:r>
              <a:rPr lang="en-US" sz="4000" i="1" dirty="0">
                <a:solidFill>
                  <a:schemeClr val="accent3">
                    <a:lumMod val="75000"/>
                  </a:schemeClr>
                </a:solidFill>
                <a:latin typeface="Harlow Solid Italic" pitchFamily="82" charset="0"/>
              </a:rPr>
              <a:t>you very much for your </a:t>
            </a:r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  <a:latin typeface="Harlow Solid Italic" pitchFamily="82" charset="0"/>
              </a:rPr>
              <a:t>kind attention</a:t>
            </a:r>
            <a:r>
              <a:rPr lang="en-US" sz="4000" i="1" dirty="0">
                <a:solidFill>
                  <a:schemeClr val="accent3">
                    <a:lumMod val="75000"/>
                  </a:schemeClr>
                </a:solidFill>
                <a:latin typeface="Harlow Solid Italic" pitchFamily="82" charset="0"/>
              </a:rPr>
              <a:t>!!!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i="1" dirty="0">
              <a:latin typeface="Harlow Solid Ital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9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GB" sz="2800" b="1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of organization</a:t>
            </a:r>
          </a:p>
        </p:txBody>
      </p:sp>
      <p:pic>
        <p:nvPicPr>
          <p:cNvPr id="788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471899"/>
          </a:xfrm>
          <a:noFill/>
        </p:spPr>
      </p:pic>
    </p:spTree>
    <p:extLst>
      <p:ext uri="{BB962C8B-B14F-4D97-AF65-F5344CB8AC3E}">
        <p14:creationId xmlns:p14="http://schemas.microsoft.com/office/powerpoint/2010/main" val="321301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Purpose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852372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purpose of personnel radiation monitoring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to ensure that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workers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exposed directly or indirectly to ionizing radiation are kept within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dose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limits recommended by the International Commission on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Radiological Protection (ICRP)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to ensure that nobody is exposed to maximum permissible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7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20940" cy="548640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610600" cy="61722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of Personal: 5 Persons</a:t>
            </a:r>
          </a:p>
          <a:p>
            <a:pPr marL="914400" lvl="2" indent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2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2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  <a:r>
              <a:rPr lang="en-US" altLang="en-US" sz="2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: </a:t>
            </a:r>
            <a:r>
              <a:rPr lang="en-US" altLang="en-US" sz="2000" i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n-US" altLang="en-US" sz="2000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000" i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</a:t>
            </a:r>
            <a:r>
              <a:rPr lang="en-US" altLang="en-US" sz="2000" i="1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n-US" altLang="en-US" sz="2000" i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Naing</a:t>
            </a:r>
            <a:r>
              <a:rPr lang="en-US" altLang="en-US" sz="2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altLang="en-US" sz="20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0" lvl="2" indent="-2667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2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Supervisor 	</a:t>
            </a:r>
            <a:r>
              <a:rPr lang="en-US" altLang="en-US" sz="2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000" i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n-US" altLang="en-US" sz="2000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000" i="1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Sandar</a:t>
            </a:r>
            <a:r>
              <a:rPr lang="en-US" altLang="en-US" sz="2000" i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Aung</a:t>
            </a:r>
            <a:r>
              <a:rPr lang="en-US" altLang="en-US" sz="2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altLang="en-US" sz="20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0" lvl="2" indent="-2667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2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Principal Scientist</a:t>
            </a:r>
            <a:r>
              <a:rPr lang="en-US" altLang="en-US" sz="2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: </a:t>
            </a:r>
            <a:r>
              <a:rPr lang="en-US" altLang="en-US" sz="2000" i="1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Ms.Kyi</a:t>
            </a:r>
            <a:r>
              <a:rPr lang="en-US" altLang="en-US" sz="2000" i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Kyi </a:t>
            </a:r>
            <a:r>
              <a:rPr lang="en-US" altLang="en-US" sz="2000" i="1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Myint</a:t>
            </a:r>
            <a:r>
              <a:rPr lang="en-US" altLang="en-US" sz="2000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altLang="en-US" sz="20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0" lvl="2" indent="-2667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2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Radiation physicist 	: </a:t>
            </a:r>
            <a:r>
              <a:rPr lang="en-US" altLang="en-US" sz="2000" i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Ms. </a:t>
            </a:r>
            <a:r>
              <a:rPr lang="en-US" altLang="en-US" sz="2000" i="1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</a:t>
            </a:r>
            <a:r>
              <a:rPr lang="en-US" altLang="en-US" sz="2000" i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</a:t>
            </a:r>
            <a:r>
              <a:rPr lang="en-US" altLang="en-US" sz="2000" i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Win </a:t>
            </a:r>
            <a:r>
              <a:rPr lang="en-US" altLang="en-US" sz="2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altLang="en-US" sz="20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0" lvl="2" indent="-2667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2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Radiation physicist 	: </a:t>
            </a:r>
            <a:r>
              <a:rPr lang="en-US" altLang="en-US" sz="2000" i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Ms. </a:t>
            </a:r>
            <a:r>
              <a:rPr lang="en-US" altLang="en-US" sz="2000" i="1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</a:t>
            </a:r>
            <a:r>
              <a:rPr lang="en-US" altLang="en-US" sz="2000" i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</a:t>
            </a:r>
            <a:r>
              <a:rPr lang="en-US" altLang="en-US" sz="2000" i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Htay</a:t>
            </a:r>
            <a:r>
              <a:rPr lang="en-US" altLang="en-US" sz="2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altLang="en-US" sz="2000" kern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en-US" sz="2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Responsibility</a:t>
            </a:r>
            <a:endParaRPr lang="en-US" altLang="en-US" sz="20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0" lvl="2" indent="-2667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2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 (</a:t>
            </a:r>
            <a:r>
              <a:rPr lang="en-US" altLang="en-US" sz="2000" i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Than </a:t>
            </a:r>
            <a:r>
              <a:rPr lang="en-US" altLang="en-US" sz="2000" i="1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n-US" altLang="en-US" sz="2000" i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Naing</a:t>
            </a:r>
            <a:r>
              <a:rPr lang="en-US" altLang="en-US" sz="2000" i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  <a:endParaRPr lang="en-US" altLang="en-US" sz="2000" i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0200" lvl="3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altLang="en-US" sz="2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Authorized for All operational procedure</a:t>
            </a:r>
            <a:r>
              <a:rPr lang="en-US" altLang="en-US" sz="2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1181100" lvl="2" indent="-2667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2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Supervisor (</a:t>
            </a:r>
            <a:r>
              <a:rPr lang="en-US" altLang="en-US" sz="2000" i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n-US" altLang="en-US" sz="2000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000" i="1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Sandar</a:t>
            </a:r>
            <a:r>
              <a:rPr lang="en-US" altLang="en-US" sz="2000" i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Aung)</a:t>
            </a:r>
            <a:r>
              <a:rPr lang="en-US" altLang="en-US" sz="2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0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0200" lvl="3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altLang="en-US" sz="2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Management</a:t>
            </a:r>
            <a:endParaRPr lang="en-US" altLang="en-US" sz="20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0200" lvl="3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altLang="en-US" sz="2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OSLD Operation </a:t>
            </a:r>
            <a:endParaRPr lang="en-US" altLang="en-US" sz="20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0200" lvl="3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altLang="en-US" sz="2000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Interlaboratory</a:t>
            </a:r>
            <a:r>
              <a:rPr lang="en-US" altLang="en-US" sz="2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</a:p>
          <a:p>
            <a:pPr marL="1181100" lvl="2" indent="-2667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2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 Scientist and Radiation </a:t>
            </a:r>
            <a:r>
              <a:rPr lang="en-US" altLang="en-US" sz="2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physicist </a:t>
            </a:r>
            <a:r>
              <a:rPr lang="en-US" altLang="en-US" sz="2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(Ms. </a:t>
            </a:r>
            <a:r>
              <a:rPr lang="en-US" altLang="en-US" sz="2000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Kyi</a:t>
            </a:r>
            <a:r>
              <a:rPr lang="en-US" altLang="en-US" sz="2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Kyi</a:t>
            </a:r>
            <a:r>
              <a:rPr lang="en-US" altLang="en-US" sz="2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Myint</a:t>
            </a:r>
            <a:r>
              <a:rPr lang="en-US" altLang="en-US" sz="2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lvl="2" indent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2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en-US" sz="2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 </a:t>
            </a:r>
            <a:r>
              <a:rPr lang="en-US" altLang="en-US" sz="2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 Reporting  and  Record Keeping</a:t>
            </a:r>
          </a:p>
          <a:p>
            <a:pPr marL="914400" lvl="2" indent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2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_  Assists </a:t>
            </a:r>
            <a:r>
              <a:rPr lang="en-US" altLang="en-US" sz="2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altLang="en-US" sz="2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 and custodian</a:t>
            </a:r>
            <a:endParaRPr lang="en-US" altLang="en-US" sz="20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29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Facilities and environmental conditions</a:t>
            </a:r>
            <a:b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38" y="762000"/>
            <a:ext cx="8610600" cy="5638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Harshaw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4500 ( Not  used) </a:t>
            </a:r>
          </a:p>
          <a:p>
            <a:pPr marL="0" indent="0"/>
            <a:r>
              <a:rPr lang="en-US" sz="18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386 SX 3 20 processor or better.</a:t>
            </a:r>
            <a:br>
              <a:rPr lang="en-US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 Coprocessor</a:t>
            </a:r>
            <a:br>
              <a:rPr lang="en-US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megabyte hard disk drive</a:t>
            </a:r>
            <a:br>
              <a:rPr lang="en-US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MB RAM</a:t>
            </a:r>
            <a:br>
              <a:rPr lang="en-US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diskette drive</a:t>
            </a:r>
            <a:br>
              <a:rPr lang="en-US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 matrix printer IBM pro printer compatible</a:t>
            </a:r>
            <a:br>
              <a:rPr lang="en-US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 laser printer HP laser Jet II </a:t>
            </a:r>
            <a:r>
              <a:rPr lang="en-US" sz="18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compact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38500"/>
            <a:ext cx="61722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10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520940" cy="548640"/>
          </a:xfrm>
        </p:spPr>
        <p:txBody>
          <a:bodyPr>
            <a:normAutofit/>
          </a:bodyPr>
          <a:lstStyle/>
          <a:p>
            <a:r>
              <a:rPr lang="en-US" dirty="0" err="1"/>
              <a:t>InLight</a:t>
            </a:r>
            <a:r>
              <a:rPr lang="en-US" dirty="0"/>
              <a:t>® Auto 200 Reader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86800" cy="5562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800" b="0" dirty="0" smtClean="0"/>
              <a:t>The </a:t>
            </a:r>
            <a:r>
              <a:rPr lang="en-US" sz="1800" b="0" dirty="0"/>
              <a:t>Auto 200 reader is ideal for personnel, </a:t>
            </a:r>
            <a:r>
              <a:rPr lang="en-US" sz="1800" b="0" dirty="0" smtClean="0"/>
              <a:t>area/environmental and </a:t>
            </a:r>
            <a:r>
              <a:rPr lang="en-US" sz="1800" b="0" dirty="0"/>
              <a:t>emergency response monitoring. It reads radiation </a:t>
            </a:r>
            <a:r>
              <a:rPr lang="en-US" sz="1800" b="0" dirty="0" smtClean="0"/>
              <a:t>dose captured </a:t>
            </a:r>
            <a:r>
              <a:rPr lang="en-US" sz="1800" b="0" dirty="0"/>
              <a:t>in aluminum oxide (</a:t>
            </a:r>
            <a:r>
              <a:rPr lang="en-US" sz="1800" b="0" dirty="0" smtClean="0"/>
              <a:t>Al</a:t>
            </a:r>
            <a:r>
              <a:rPr lang="en-US" sz="1800" b="0" baseline="-25000" dirty="0" smtClean="0"/>
              <a:t>2</a:t>
            </a:r>
            <a:r>
              <a:rPr lang="en-US" sz="1800" b="0" dirty="0" smtClean="0"/>
              <a:t>O</a:t>
            </a:r>
            <a:r>
              <a:rPr lang="en-US" sz="1800" b="0" baseline="-25000" dirty="0" smtClean="0"/>
              <a:t>3</a:t>
            </a:r>
            <a:r>
              <a:rPr lang="en-US" sz="1800" b="0" dirty="0" smtClean="0"/>
              <a:t>:C</a:t>
            </a:r>
            <a:r>
              <a:rPr lang="en-US" sz="1800" b="0" dirty="0"/>
              <a:t>) detectors and </a:t>
            </a:r>
            <a:r>
              <a:rPr lang="en-US" sz="1800" b="0" dirty="0" smtClean="0"/>
              <a:t>measures the </a:t>
            </a:r>
            <a:r>
              <a:rPr lang="en-US" sz="1800" b="0" dirty="0"/>
              <a:t>dose by using optically stimulated luminescence (</a:t>
            </a:r>
            <a:r>
              <a:rPr lang="en-US" sz="1800" b="0" dirty="0" smtClean="0"/>
              <a:t>OSL) technology </a:t>
            </a:r>
            <a:r>
              <a:rPr lang="en-US" sz="1800" b="0" dirty="0"/>
              <a:t>pioneered by </a:t>
            </a:r>
            <a:r>
              <a:rPr lang="en-US" sz="1800" b="0" dirty="0" smtClean="0"/>
              <a:t>LANDAUER.</a:t>
            </a:r>
          </a:p>
          <a:p>
            <a:r>
              <a:rPr lang="en-US" sz="1800" b="0" dirty="0" smtClean="0"/>
              <a:t> </a:t>
            </a:r>
            <a:endParaRPr lang="en-US" sz="1800" b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057400"/>
            <a:ext cx="5210710" cy="385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15" y="3082369"/>
            <a:ext cx="2701591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6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Specifications </a:t>
            </a:r>
            <a:b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914400"/>
                <a:ext cx="8762999" cy="5181600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Operation </a:t>
                </a:r>
                <a:r>
                  <a:rPr lang="en-US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</a:t>
                </a:r>
                <a:r>
                  <a:rPr lang="en-US" baseline="-25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</a:t>
                </a:r>
                <a:r>
                  <a:rPr lang="en-US" baseline="-25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C </a:t>
                </a:r>
                <a:r>
                  <a:rPr lang="en-US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with OSL; high-sensitivity photon counting system and dose </a:t>
                </a:r>
                <a:r>
                  <a:rPr lang="en-US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calculation </a:t>
                </a:r>
                <a:r>
                  <a:rPr lang="en-US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algorithm </a:t>
                </a:r>
              </a:p>
              <a:p>
                <a:r>
                  <a:rPr lang="en-US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Speed </a:t>
                </a:r>
                <a:r>
                  <a:rPr lang="en-US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Readout	: </a:t>
                </a:r>
                <a:r>
                  <a:rPr lang="en-US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12–13 sec </a:t>
                </a:r>
              </a:p>
              <a:p>
                <a:r>
                  <a:rPr lang="en-US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Capacity </a:t>
                </a:r>
                <a:r>
                  <a:rPr lang="en-US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:</a:t>
                </a:r>
                <a:r>
                  <a:rPr lang="en-US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 magazines, 50 dosimeters each, 200 dosimeters per load </a:t>
                </a:r>
              </a:p>
              <a:p>
                <a:r>
                  <a:rPr lang="en-US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Energy dependence: Within ±10% over diagnostic energy range; within ±1% for photons </a:t>
                </a:r>
                <a:r>
                  <a:rPr lang="en-US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			and </a:t>
                </a:r>
                <a:r>
                  <a:rPr lang="en-US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electrons from 5 MeV–20 MeV (please confirm) </a:t>
                </a:r>
              </a:p>
              <a:p>
                <a:r>
                  <a:rPr lang="en-US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LED </a:t>
                </a:r>
                <a:r>
                  <a:rPr lang="en-US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array	: </a:t>
                </a:r>
                <a:r>
                  <a:rPr lang="en-US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36 </a:t>
                </a:r>
              </a:p>
              <a:p>
                <a:r>
                  <a:rPr lang="en-US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Size		: </a:t>
                </a:r>
                <a:r>
                  <a:rPr lang="en-US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24.5”H x 17.5”W x15”D (40” x 27”x 26” with crate) </a:t>
                </a:r>
              </a:p>
              <a:p>
                <a:r>
                  <a:rPr lang="en-US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Power requirements :120–240V </a:t>
                </a:r>
              </a:p>
              <a:p>
                <a:r>
                  <a:rPr lang="en-US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Weight </a:t>
                </a:r>
                <a:r>
                  <a:rPr lang="en-US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:</a:t>
                </a:r>
                <a:r>
                  <a:rPr lang="en-US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100 lb. (150 lb. with crate) </a:t>
                </a:r>
              </a:p>
              <a:p>
                <a:r>
                  <a:rPr lang="en-US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Bar code input </a:t>
                </a:r>
                <a:r>
                  <a:rPr lang="en-US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:</a:t>
                </a:r>
                <a:r>
                  <a:rPr lang="en-US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Internal optical </a:t>
                </a:r>
                <a:r>
                  <a:rPr lang="en-US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reader</a:t>
                </a:r>
              </a:p>
              <a:p>
                <a:endParaRPr lang="en-US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 smtClean="0">
                  <a:solidFill>
                    <a:srgbClr val="00482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Environmental Conditions</a:t>
                </a:r>
                <a:endParaRPr lang="en-US" sz="2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OSLD room:  </a:t>
                </a:r>
                <a:r>
                  <a:rPr lang="en-US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22-25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℃ </m:t>
                    </m:r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20%-80% RH</a:t>
                </a:r>
              </a:p>
              <a:p>
                <a:pPr algn="ctr"/>
                <a:endParaRPr lang="en-US" sz="2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914400"/>
                <a:ext cx="8762999" cy="5181600"/>
              </a:xfrm>
              <a:blipFill rotWithShape="1">
                <a:blip r:embed="rId2"/>
                <a:stretch>
                  <a:fillRect l="-348" t="-353" r="-139" b="-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4800600"/>
            <a:ext cx="1904999" cy="1884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40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614"/>
            <a:ext cx="7520940" cy="548640"/>
          </a:xfrm>
        </p:spPr>
        <p:txBody>
          <a:bodyPr>
            <a:normAutofit/>
          </a:bodyPr>
          <a:lstStyle/>
          <a:p>
            <a:r>
              <a:rPr lang="en-US" dirty="0" smtClean="0"/>
              <a:t>       Supply of OSLD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43038" y="1143000"/>
            <a:ext cx="3214562" cy="5715000"/>
            <a:chOff x="443038" y="1143000"/>
            <a:chExt cx="3214562" cy="5715000"/>
          </a:xfrm>
        </p:grpSpPr>
        <p:grpSp>
          <p:nvGrpSpPr>
            <p:cNvPr id="3" name="Group 2"/>
            <p:cNvGrpSpPr/>
            <p:nvPr/>
          </p:nvGrpSpPr>
          <p:grpSpPr>
            <a:xfrm>
              <a:off x="1522709" y="1143000"/>
              <a:ext cx="2134891" cy="5715000"/>
              <a:chOff x="3427709" y="1143000"/>
              <a:chExt cx="2134891" cy="5715000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3429000" y="1143000"/>
                <a:ext cx="2133600" cy="52322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Receipt of  Customer </a:t>
                </a:r>
              </a:p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Request Letter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433491" y="2004536"/>
                <a:ext cx="2129109" cy="73866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US" dirty="0"/>
                  <a:t>Identify</a:t>
                </a:r>
              </a:p>
              <a:p>
                <a:r>
                  <a:rPr lang="en-US" dirty="0"/>
                  <a:t>Government/Company</a:t>
                </a:r>
              </a:p>
              <a:p>
                <a:r>
                  <a:rPr lang="en-US" dirty="0"/>
                  <a:t>User Code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505200" y="3124200"/>
                <a:ext cx="2057400" cy="30777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US" dirty="0"/>
                  <a:t>Preparation of OSLD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505200" y="3959423"/>
                <a:ext cx="2057400" cy="30777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US" dirty="0"/>
                  <a:t>Packaging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427709" y="4721423"/>
                <a:ext cx="2134891" cy="30777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US" dirty="0"/>
                  <a:t>Delivery to Customer </a:t>
                </a:r>
              </a:p>
            </p:txBody>
          </p:sp>
          <p:sp>
            <p:nvSpPr>
              <p:cNvPr id="12" name="Down Arrow 11"/>
              <p:cNvSpPr/>
              <p:nvPr/>
            </p:nvSpPr>
            <p:spPr>
              <a:xfrm>
                <a:off x="4417355" y="1666220"/>
                <a:ext cx="154645" cy="338316"/>
              </a:xfrm>
              <a:prstGeom prst="downArrow">
                <a:avLst/>
              </a:prstGeom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4265" y="3431977"/>
                <a:ext cx="212725" cy="371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9255" y="2717144"/>
                <a:ext cx="212725" cy="371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Down Arrow 15"/>
              <p:cNvSpPr/>
              <p:nvPr/>
            </p:nvSpPr>
            <p:spPr>
              <a:xfrm>
                <a:off x="4417355" y="4267200"/>
                <a:ext cx="154645" cy="338316"/>
              </a:xfrm>
              <a:prstGeom prst="downArrow">
                <a:avLst/>
              </a:prstGeom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79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7593" y="5078413"/>
                <a:ext cx="1852613" cy="17795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443038" y="1219944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880016" y="5415809"/>
            <a:ext cx="1752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Workers wear </a:t>
            </a: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OSL Dosimeter</a:t>
            </a: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While working </a:t>
            </a: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with Radiation 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427" y="1143000"/>
            <a:ext cx="4670365" cy="539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0"/>
            <a:ext cx="396875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Bent Arrow 25"/>
          <p:cNvSpPr/>
          <p:nvPr/>
        </p:nvSpPr>
        <p:spPr>
          <a:xfrm>
            <a:off x="3809999" y="1219943"/>
            <a:ext cx="1235015" cy="5028457"/>
          </a:xfrm>
          <a:prstGeom prst="bentArrow">
            <a:avLst>
              <a:gd name="adj1" fmla="val 4998"/>
              <a:gd name="adj2" fmla="val 12582"/>
              <a:gd name="adj3" fmla="val 25000"/>
              <a:gd name="adj4" fmla="val 4375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0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1011</TotalTime>
  <Words>687</Words>
  <Application>Microsoft Office PowerPoint</Application>
  <PresentationFormat>On-screen Show (4:3)</PresentationFormat>
  <Paragraphs>129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Angles</vt:lpstr>
      <vt:lpstr>Workshop on Building Asia-Pacific individual  Monitoring Service ( IMS) Capabilities towards Regional Sustainable Network </vt:lpstr>
      <vt:lpstr>Outline</vt:lpstr>
      <vt:lpstr>   Structure of organization</vt:lpstr>
      <vt:lpstr>Purpose</vt:lpstr>
      <vt:lpstr>Personal</vt:lpstr>
      <vt:lpstr> Facilities and environmental conditions </vt:lpstr>
      <vt:lpstr>InLight® Auto 200 Reader System</vt:lpstr>
      <vt:lpstr>Technical Specifications  </vt:lpstr>
      <vt:lpstr>       Supply of OSLD</vt:lpstr>
      <vt:lpstr>Occupational and Medical  Exposures Control Laboratory</vt:lpstr>
      <vt:lpstr>OSLD Service</vt:lpstr>
      <vt:lpstr>Participating OSL data Intercomparison program (1-st Time)</vt:lpstr>
      <vt:lpstr>Calibration Certificate (OSL)</vt:lpstr>
      <vt:lpstr>Participating OSL data Intercomparison program (2ND- Time) 2019</vt:lpstr>
      <vt:lpstr>PERSONNEL RADIATION MONITORING SERVICES (2000-2018)</vt:lpstr>
      <vt:lpstr>Processing and Evaluation</vt:lpstr>
      <vt:lpstr>OSLD System Calibration and Training (2014)</vt:lpstr>
      <vt:lpstr>OSLD System Maintenance and Training (2015)</vt:lpstr>
      <vt:lpstr>PowerPoint Presentation</vt:lpstr>
      <vt:lpstr>PowerPoint Presentation</vt:lpstr>
      <vt:lpstr>Problems AND Needs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Dr.SDAung</dc:creator>
  <cp:lastModifiedBy>Dr.SDAung</cp:lastModifiedBy>
  <cp:revision>162</cp:revision>
  <cp:lastPrinted>2002-01-01T10:08:35Z</cp:lastPrinted>
  <dcterms:created xsi:type="dcterms:W3CDTF">2018-06-07T06:47:34Z</dcterms:created>
  <dcterms:modified xsi:type="dcterms:W3CDTF">2019-03-16T15:11:38Z</dcterms:modified>
</cp:coreProperties>
</file>