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60" r:id="rId2"/>
    <p:sldId id="261" r:id="rId3"/>
    <p:sldId id="266" r:id="rId4"/>
    <p:sldId id="267" r:id="rId5"/>
    <p:sldId id="268" r:id="rId6"/>
    <p:sldId id="269" r:id="rId7"/>
    <p:sldId id="273" r:id="rId8"/>
    <p:sldId id="274" r:id="rId9"/>
    <p:sldId id="275" r:id="rId10"/>
    <p:sldId id="270" r:id="rId11"/>
    <p:sldId id="271" r:id="rId12"/>
    <p:sldId id="272" r:id="rId13"/>
    <p:sldId id="282" r:id="rId14"/>
    <p:sldId id="263" r:id="rId15"/>
    <p:sldId id="276" r:id="rId16"/>
    <p:sldId id="277" r:id="rId17"/>
    <p:sldId id="283" r:id="rId18"/>
    <p:sldId id="278" r:id="rId19"/>
    <p:sldId id="279" r:id="rId20"/>
    <p:sldId id="265" r:id="rId21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4E1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186" autoAdjust="0"/>
  </p:normalViewPr>
  <p:slideViewPr>
    <p:cSldViewPr>
      <p:cViewPr varScale="1">
        <p:scale>
          <a:sx n="83" d="100"/>
          <a:sy n="83" d="100"/>
        </p:scale>
        <p:origin x="68" y="1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8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17C49-846C-4D6D-8F97-5CACA3A462BE}" type="datetimeFigureOut">
              <a:rPr lang="en-AU" smtClean="0"/>
              <a:t>19/03/2019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B49E7-1B38-40F8-883E-54EC6C6A1B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2702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3AE3A-CC69-4F0A-9377-541253819244}" type="datetimeFigureOut">
              <a:rPr lang="en-AU" smtClean="0"/>
              <a:t>19/03/2019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A0908-E033-4B72-B683-2C3C342E7B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8462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4 participants</a:t>
            </a:r>
            <a:r>
              <a:rPr lang="en-AU" baseline="0" dirty="0" smtClean="0"/>
              <a:t> did not report uncertainties.</a:t>
            </a:r>
          </a:p>
          <a:p>
            <a:r>
              <a:rPr lang="en-AU" baseline="0" dirty="0" smtClean="0"/>
              <a:t>4 participants reported uncertainties smaller than the standard deviation in the results.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A0908-E033-4B72-B683-2C3C342E7B32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9055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A0908-E033-4B72-B683-2C3C342E7B32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3246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rgbClr val="4E1A7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4E1A7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9A46-93E7-4B98-B8B2-4659F3BCC056}" type="datetime1">
              <a:rPr lang="en-AU" smtClean="0"/>
              <a:t>19/03/2019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72470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35B3-2380-4343-97CA-4655EB5F9D41}" type="datetime1">
              <a:rPr lang="en-AU" smtClean="0"/>
              <a:t>19/03/2019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6769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9F21-9F5D-41A1-A471-9E0A66216BFC}" type="datetime1">
              <a:rPr lang="en-AU" smtClean="0"/>
              <a:t>19/03/2019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377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9452-C021-4B42-94A1-5FA17D61E21B}" type="datetime1">
              <a:rPr lang="en-AU" smtClean="0"/>
              <a:t>19/03/2019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7236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85EC-7565-442D-8D04-5A1D7C823490}" type="datetime1">
              <a:rPr lang="en-AU" smtClean="0"/>
              <a:t>19/03/2019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7589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AE0C-1918-4C8E-8226-0A66E43F9096}" type="datetime1">
              <a:rPr lang="en-AU" smtClean="0"/>
              <a:t>19/03/2019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6407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66BE-74F0-4547-AB49-E7C1186CA236}" type="datetime1">
              <a:rPr lang="en-AU" smtClean="0"/>
              <a:t>19/03/2019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5147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C4E8-5F54-4A47-8E1A-2311E27DFA9B}" type="datetime1">
              <a:rPr lang="en-AU" smtClean="0"/>
              <a:t>19/03/2019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8532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5B09-BC49-4401-8E6C-379B164DDF64}" type="datetime1">
              <a:rPr lang="en-AU" smtClean="0"/>
              <a:t>19/03/2019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0623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9F59-7B07-424B-AF4F-AA5608CD3500}" type="datetime1">
              <a:rPr lang="en-AU" smtClean="0"/>
              <a:t>19/03/2019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9066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79538-E52E-4BED-8487-C5DFB21B6E35}" type="datetime1">
              <a:rPr lang="en-AU" smtClean="0"/>
              <a:t>19/03/2019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5007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074F3-3A37-45FE-BB72-AA8D1E23DE7F}" type="datetime1">
              <a:rPr lang="en-AU" smtClean="0"/>
              <a:t>19/03/2019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1475-1158-4A00-84AC-BFB4DC5242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375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4E1A7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4E1A74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4E1A7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4E1A7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4E1A7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4E1A7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156295" y="1411568"/>
            <a:ext cx="8928992" cy="2520280"/>
          </a:xfrm>
        </p:spPr>
        <p:txBody>
          <a:bodyPr>
            <a:normAutofit/>
          </a:bodyPr>
          <a:lstStyle/>
          <a:p>
            <a:r>
              <a:rPr lang="en-AU" sz="3200" dirty="0"/>
              <a:t>JOINT IAEA/ARPANSA REGIONAL INTERCOMPARISON EXERCISE ON INDIVIDUAL MONITORING FOR EXTERNAL </a:t>
            </a:r>
            <a:r>
              <a:rPr lang="en-AU" sz="3200" dirty="0" smtClean="0"/>
              <a:t>EXPOSURE - 2018</a:t>
            </a:r>
            <a:endParaRPr lang="en-AU" sz="3200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547664" y="3866728"/>
            <a:ext cx="6400800" cy="577230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Stephen Long - ARPANSA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1</a:t>
            </a:fld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203598"/>
            <a:ext cx="3409950" cy="6572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1736" y="4315983"/>
            <a:ext cx="8003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Presented by Duncan Butler to the Workshop on Building Asia-Pacific IMS Capabilities towards Regional Cooperation Network, Bangkok, 18-20 March 2019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1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Irradiation to the </a:t>
            </a:r>
            <a:r>
              <a:rPr lang="en-AU" baseline="30000" dirty="0"/>
              <a:t>137</a:t>
            </a:r>
            <a:r>
              <a:rPr lang="en-AU" dirty="0"/>
              <a:t>Cs Beam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55976" y="1131590"/>
            <a:ext cx="4680520" cy="3672407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AU" dirty="0"/>
              <a:t>Direct </a:t>
            </a:r>
            <a:r>
              <a:rPr lang="en-AU" dirty="0" err="1"/>
              <a:t>teletherapy</a:t>
            </a:r>
            <a:r>
              <a:rPr lang="en-AU" dirty="0"/>
              <a:t> Cs beam (no attenuators added)</a:t>
            </a:r>
          </a:p>
          <a:p>
            <a:r>
              <a:rPr lang="en-AU" dirty="0"/>
              <a:t>Distance 4 m</a:t>
            </a:r>
          </a:p>
          <a:p>
            <a:r>
              <a:rPr lang="en-AU" dirty="0"/>
              <a:t>Beam diameter 40 cm</a:t>
            </a:r>
          </a:p>
          <a:p>
            <a:r>
              <a:rPr lang="en-AU" dirty="0"/>
              <a:t>PMMA slab phantom 30 x 30 x 15 cm</a:t>
            </a:r>
          </a:p>
          <a:p>
            <a:r>
              <a:rPr lang="en-AU" dirty="0"/>
              <a:t>2 mm PMMA added over the front of the monitors</a:t>
            </a:r>
          </a:p>
          <a:p>
            <a:pPr lvl="0"/>
            <a:r>
              <a:rPr lang="en-AU" dirty="0" smtClean="0"/>
              <a:t>Nominal </a:t>
            </a:r>
            <a:r>
              <a:rPr lang="en-AU" dirty="0" err="1"/>
              <a:t>Hp</a:t>
            </a:r>
            <a:r>
              <a:rPr lang="en-AU" dirty="0"/>
              <a:t>(10) rate of 35 </a:t>
            </a:r>
            <a:r>
              <a:rPr lang="en-AU" dirty="0" smtClean="0"/>
              <a:t>µ</a:t>
            </a:r>
            <a:r>
              <a:rPr lang="en-AU" dirty="0" err="1" smtClean="0"/>
              <a:t>Sv</a:t>
            </a:r>
            <a:r>
              <a:rPr lang="en-AU" dirty="0" smtClean="0"/>
              <a:t>/s</a:t>
            </a:r>
            <a:endParaRPr lang="en-AU" dirty="0"/>
          </a:p>
          <a:p>
            <a:pPr lvl="0"/>
            <a:r>
              <a:rPr lang="en-AU" dirty="0"/>
              <a:t>Conversion from air </a:t>
            </a:r>
            <a:r>
              <a:rPr lang="en-AU" dirty="0" err="1" smtClean="0"/>
              <a:t>kerma</a:t>
            </a:r>
            <a:r>
              <a:rPr lang="en-AU" dirty="0" smtClean="0"/>
              <a:t>:</a:t>
            </a:r>
          </a:p>
          <a:p>
            <a:pPr lvl="1"/>
            <a:r>
              <a:rPr lang="en-AU" dirty="0" smtClean="0"/>
              <a:t>1.21 </a:t>
            </a:r>
            <a:r>
              <a:rPr lang="en-AU" dirty="0" err="1"/>
              <a:t>Sv</a:t>
            </a:r>
            <a:r>
              <a:rPr lang="en-AU" dirty="0"/>
              <a:t>/</a:t>
            </a:r>
            <a:r>
              <a:rPr lang="en-AU" dirty="0" err="1"/>
              <a:t>Gy</a:t>
            </a:r>
            <a:r>
              <a:rPr lang="en-AU" dirty="0"/>
              <a:t> </a:t>
            </a:r>
            <a:r>
              <a:rPr lang="en-AU" dirty="0" smtClean="0"/>
              <a:t>at 0°</a:t>
            </a:r>
          </a:p>
          <a:p>
            <a:pPr lvl="1"/>
            <a:r>
              <a:rPr lang="en-AU" dirty="0" smtClean="0"/>
              <a:t>1.22 </a:t>
            </a:r>
            <a:r>
              <a:rPr lang="en-AU" dirty="0" err="1"/>
              <a:t>Sv</a:t>
            </a:r>
            <a:r>
              <a:rPr lang="en-AU" dirty="0"/>
              <a:t>/</a:t>
            </a:r>
            <a:r>
              <a:rPr lang="en-AU" dirty="0" err="1"/>
              <a:t>Gy</a:t>
            </a:r>
            <a:r>
              <a:rPr lang="en-AU" dirty="0"/>
              <a:t> </a:t>
            </a:r>
            <a:r>
              <a:rPr lang="en-AU" dirty="0" smtClean="0"/>
              <a:t>at 20°</a:t>
            </a:r>
          </a:p>
          <a:p>
            <a:pPr lvl="2"/>
            <a:r>
              <a:rPr lang="en-AU" dirty="0" smtClean="0"/>
              <a:t>ISO </a:t>
            </a:r>
            <a:r>
              <a:rPr lang="en-AU" dirty="0"/>
              <a:t>4037 Part 3 Table 33</a:t>
            </a:r>
          </a:p>
          <a:p>
            <a:pPr lvl="0"/>
            <a:r>
              <a:rPr lang="en-AU" dirty="0" err="1"/>
              <a:t>Hp</a:t>
            </a:r>
            <a:r>
              <a:rPr lang="en-AU" dirty="0"/>
              <a:t>(10) </a:t>
            </a:r>
            <a:r>
              <a:rPr lang="en-AU" dirty="0" smtClean="0"/>
              <a:t>delivered:</a:t>
            </a:r>
          </a:p>
          <a:p>
            <a:pPr lvl="1"/>
            <a:r>
              <a:rPr lang="en-AU" b="1" dirty="0" smtClean="0"/>
              <a:t>3.18 </a:t>
            </a:r>
            <a:r>
              <a:rPr lang="en-AU" b="1" dirty="0" err="1"/>
              <a:t>mSv</a:t>
            </a:r>
            <a:r>
              <a:rPr lang="en-AU" b="1" dirty="0"/>
              <a:t> at </a:t>
            </a:r>
            <a:r>
              <a:rPr lang="en-AU" b="1" dirty="0" smtClean="0"/>
              <a:t>0°</a:t>
            </a:r>
            <a:endParaRPr lang="en-AU" dirty="0" smtClean="0"/>
          </a:p>
          <a:p>
            <a:pPr lvl="1"/>
            <a:r>
              <a:rPr lang="en-AU" b="1" dirty="0" smtClean="0"/>
              <a:t>3.21 </a:t>
            </a:r>
            <a:r>
              <a:rPr lang="en-AU" b="1" dirty="0" err="1"/>
              <a:t>mSv</a:t>
            </a:r>
            <a:r>
              <a:rPr lang="en-AU" b="1" dirty="0"/>
              <a:t> at </a:t>
            </a:r>
            <a:r>
              <a:rPr lang="en-AU" b="1" dirty="0" smtClean="0"/>
              <a:t>20°</a:t>
            </a:r>
          </a:p>
          <a:p>
            <a:r>
              <a:rPr lang="en-AU" dirty="0" smtClean="0"/>
              <a:t>Nominal </a:t>
            </a:r>
            <a:r>
              <a:rPr lang="en-AU" dirty="0"/>
              <a:t>relative uncertainty (</a:t>
            </a:r>
            <a:r>
              <a:rPr lang="en-AU" dirty="0" smtClean="0"/>
              <a:t>k=2): 6</a:t>
            </a:r>
            <a:r>
              <a:rPr lang="en-AU" dirty="0"/>
              <a:t>%</a:t>
            </a:r>
          </a:p>
          <a:p>
            <a:r>
              <a:rPr lang="en-AU" dirty="0" smtClean="0"/>
              <a:t>Traceability</a:t>
            </a:r>
            <a:r>
              <a:rPr lang="en-AU" dirty="0"/>
              <a:t>: Via Farmer Chamber calibrated </a:t>
            </a:r>
            <a:r>
              <a:rPr lang="en-AU" dirty="0" smtClean="0"/>
              <a:t>at </a:t>
            </a:r>
            <a:r>
              <a:rPr lang="en-AU" dirty="0"/>
              <a:t>Co-60 and MEX against ARPANSA primary </a:t>
            </a:r>
            <a:r>
              <a:rPr lang="en-AU" dirty="0" smtClean="0"/>
              <a:t>standard, </a:t>
            </a:r>
            <a:r>
              <a:rPr lang="en-AU" dirty="0"/>
              <a:t>and interpolated to </a:t>
            </a:r>
            <a:r>
              <a:rPr lang="en-AU" dirty="0" smtClean="0"/>
              <a:t>Cs-137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10</a:t>
            </a:fld>
            <a:endParaRPr lang="en-AU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2035115"/>
            <a:ext cx="4176464" cy="172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1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Measurement of Exposure to the </a:t>
            </a:r>
            <a:r>
              <a:rPr lang="en-AU" baseline="30000" dirty="0" smtClean="0"/>
              <a:t>137</a:t>
            </a:r>
            <a:r>
              <a:rPr lang="en-AU" dirty="0" smtClean="0"/>
              <a:t>Cs Beam </a:t>
            </a:r>
            <a:r>
              <a:rPr lang="en-AU" dirty="0"/>
              <a:t>at Normal Incidence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11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30905"/>
            <a:ext cx="6748801" cy="36570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6303" y="2121911"/>
            <a:ext cx="2287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4E1A74"/>
                </a:solidFill>
              </a:rPr>
              <a:t>Only 54% of results within confidence interval</a:t>
            </a:r>
            <a:endParaRPr lang="en-AU" dirty="0">
              <a:solidFill>
                <a:srgbClr val="4E1A7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6304" y="1130905"/>
            <a:ext cx="2287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4E1A74"/>
                </a:solidFill>
              </a:rPr>
              <a:t>Exposure:     3.18 </a:t>
            </a:r>
            <a:r>
              <a:rPr lang="en-AU" dirty="0" err="1" smtClean="0">
                <a:solidFill>
                  <a:srgbClr val="4E1A74"/>
                </a:solidFill>
              </a:rPr>
              <a:t>mSv</a:t>
            </a:r>
            <a:endParaRPr lang="en-AU" dirty="0" smtClean="0">
              <a:solidFill>
                <a:srgbClr val="4E1A74"/>
              </a:solidFill>
            </a:endParaRPr>
          </a:p>
          <a:p>
            <a:r>
              <a:rPr lang="en-AU" dirty="0" smtClean="0">
                <a:solidFill>
                  <a:srgbClr val="4E1A74"/>
                </a:solidFill>
              </a:rPr>
              <a:t>Lower Limit: 2.01 </a:t>
            </a:r>
            <a:r>
              <a:rPr lang="en-AU" dirty="0" err="1" smtClean="0">
                <a:solidFill>
                  <a:srgbClr val="4E1A74"/>
                </a:solidFill>
              </a:rPr>
              <a:t>mSv</a:t>
            </a:r>
            <a:endParaRPr lang="en-AU" dirty="0" smtClean="0">
              <a:solidFill>
                <a:srgbClr val="4E1A74"/>
              </a:solidFill>
            </a:endParaRPr>
          </a:p>
          <a:p>
            <a:r>
              <a:rPr lang="en-AU" dirty="0" smtClean="0">
                <a:solidFill>
                  <a:srgbClr val="4E1A74"/>
                </a:solidFill>
              </a:rPr>
              <a:t>Upper Limit: 4.89 </a:t>
            </a:r>
            <a:r>
              <a:rPr lang="en-AU" dirty="0" err="1" smtClean="0">
                <a:solidFill>
                  <a:srgbClr val="4E1A74"/>
                </a:solidFill>
              </a:rPr>
              <a:t>mSv</a:t>
            </a:r>
            <a:endParaRPr lang="en-AU" dirty="0">
              <a:solidFill>
                <a:srgbClr val="4E1A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3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Measurement of Exposure to the </a:t>
            </a:r>
            <a:r>
              <a:rPr lang="en-AU" baseline="30000" dirty="0" smtClean="0"/>
              <a:t>137</a:t>
            </a:r>
            <a:r>
              <a:rPr lang="en-AU" dirty="0" smtClean="0"/>
              <a:t>Cs Beam </a:t>
            </a:r>
            <a:r>
              <a:rPr lang="en-AU" dirty="0"/>
              <a:t>at </a:t>
            </a:r>
            <a:r>
              <a:rPr lang="en-AU" dirty="0" smtClean="0"/>
              <a:t>20° </a:t>
            </a:r>
            <a:r>
              <a:rPr lang="en-AU" dirty="0"/>
              <a:t>Incidence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12</a:t>
            </a:fld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6856305" y="1131590"/>
            <a:ext cx="2287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4E1A74"/>
                </a:solidFill>
              </a:rPr>
              <a:t>Exposure:     3.21 </a:t>
            </a:r>
            <a:r>
              <a:rPr lang="en-AU" dirty="0" err="1" smtClean="0">
                <a:solidFill>
                  <a:srgbClr val="4E1A74"/>
                </a:solidFill>
              </a:rPr>
              <a:t>mSv</a:t>
            </a:r>
            <a:endParaRPr lang="en-AU" dirty="0" smtClean="0">
              <a:solidFill>
                <a:srgbClr val="4E1A74"/>
              </a:solidFill>
            </a:endParaRPr>
          </a:p>
          <a:p>
            <a:r>
              <a:rPr lang="en-AU" dirty="0" smtClean="0">
                <a:solidFill>
                  <a:srgbClr val="4E1A74"/>
                </a:solidFill>
              </a:rPr>
              <a:t>Lower Limit: 2.03 </a:t>
            </a:r>
            <a:r>
              <a:rPr lang="en-AU" dirty="0" err="1" smtClean="0">
                <a:solidFill>
                  <a:srgbClr val="4E1A74"/>
                </a:solidFill>
              </a:rPr>
              <a:t>mSv</a:t>
            </a:r>
            <a:endParaRPr lang="en-AU" dirty="0" smtClean="0">
              <a:solidFill>
                <a:srgbClr val="4E1A74"/>
              </a:solidFill>
            </a:endParaRPr>
          </a:p>
          <a:p>
            <a:r>
              <a:rPr lang="en-AU" dirty="0" smtClean="0">
                <a:solidFill>
                  <a:srgbClr val="4E1A74"/>
                </a:solidFill>
              </a:rPr>
              <a:t>Upper Limit: 4.93 </a:t>
            </a:r>
            <a:r>
              <a:rPr lang="en-AU" dirty="0" err="1" smtClean="0">
                <a:solidFill>
                  <a:srgbClr val="4E1A74"/>
                </a:solidFill>
              </a:rPr>
              <a:t>mSv</a:t>
            </a:r>
            <a:endParaRPr lang="en-AU" dirty="0">
              <a:solidFill>
                <a:srgbClr val="4E1A7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9" y="1131590"/>
            <a:ext cx="6735016" cy="36570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6305" y="2123281"/>
            <a:ext cx="2287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4E1A74"/>
                </a:solidFill>
              </a:rPr>
              <a:t>Only 50% of results within confidence interval</a:t>
            </a:r>
            <a:endParaRPr lang="en-AU" dirty="0">
              <a:solidFill>
                <a:srgbClr val="4E1A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0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13</a:t>
            </a:fld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" y="267493"/>
            <a:ext cx="9104038" cy="47736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9154" r="-389" b="16022"/>
          <a:stretch/>
        </p:blipFill>
        <p:spPr>
          <a:xfrm>
            <a:off x="822683" y="195486"/>
            <a:ext cx="8316424" cy="406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53200" y="555526"/>
            <a:ext cx="2176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/>
              <a:t>Overlay: </a:t>
            </a:r>
            <a:r>
              <a:rPr lang="en-AU" sz="2000" dirty="0" smtClean="0">
                <a:solidFill>
                  <a:schemeClr val="accent6">
                    <a:lumMod val="75000"/>
                  </a:schemeClr>
                </a:solidFill>
              </a:rPr>
              <a:t>0°</a:t>
            </a:r>
            <a:r>
              <a:rPr lang="en-AU" sz="2000" dirty="0" smtClean="0"/>
              <a:t> and </a:t>
            </a:r>
            <a:r>
              <a:rPr lang="en-AU" sz="2000" dirty="0" smtClean="0">
                <a:solidFill>
                  <a:srgbClr val="0070C0"/>
                </a:solidFill>
              </a:rPr>
              <a:t>20°</a:t>
            </a:r>
            <a:endParaRPr lang="en-A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7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Irradiation to the X-ray Beam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5566"/>
            <a:ext cx="4388296" cy="4032448"/>
          </a:xfrm>
        </p:spPr>
        <p:txBody>
          <a:bodyPr>
            <a:noAutofit/>
          </a:bodyPr>
          <a:lstStyle/>
          <a:p>
            <a:r>
              <a:rPr lang="en-AU" sz="1050" dirty="0" smtClean="0"/>
              <a:t>Constant </a:t>
            </a:r>
            <a:r>
              <a:rPr lang="en-AU" sz="1050" dirty="0"/>
              <a:t>potential, tungsten target X-ray </a:t>
            </a:r>
            <a:r>
              <a:rPr lang="en-AU" sz="1050" dirty="0" smtClean="0"/>
              <a:t>tube</a:t>
            </a:r>
          </a:p>
          <a:p>
            <a:r>
              <a:rPr lang="en-AU" sz="1050" dirty="0"/>
              <a:t>Beam quality 70 </a:t>
            </a:r>
            <a:r>
              <a:rPr lang="en-AU" sz="1050" dirty="0" err="1"/>
              <a:t>kVp</a:t>
            </a:r>
            <a:r>
              <a:rPr lang="en-AU" sz="1050" dirty="0"/>
              <a:t>, 15 </a:t>
            </a:r>
            <a:r>
              <a:rPr lang="en-AU" sz="1050" dirty="0" smtClean="0"/>
              <a:t>mA</a:t>
            </a:r>
          </a:p>
          <a:p>
            <a:r>
              <a:rPr lang="en-AU" sz="1050" dirty="0" smtClean="0"/>
              <a:t>Additional filtration: </a:t>
            </a:r>
            <a:r>
              <a:rPr lang="en-AU" sz="1050" dirty="0"/>
              <a:t>4 mm Al, HVL = 3.19 mm Al (approx. 0.11 mm Cu</a:t>
            </a:r>
            <a:r>
              <a:rPr lang="en-AU" sz="1050" dirty="0" smtClean="0"/>
              <a:t>)</a:t>
            </a:r>
          </a:p>
          <a:p>
            <a:r>
              <a:rPr lang="en-AU" sz="1050" dirty="0" smtClean="0"/>
              <a:t>Effective energy ~34 </a:t>
            </a:r>
            <a:r>
              <a:rPr lang="en-AU" sz="1050" dirty="0"/>
              <a:t>keV for </a:t>
            </a:r>
            <a:r>
              <a:rPr lang="en-AU" sz="1050" dirty="0" smtClean="0"/>
              <a:t>Cu</a:t>
            </a:r>
          </a:p>
          <a:p>
            <a:r>
              <a:rPr lang="en-AU" sz="1050" dirty="0"/>
              <a:t>Similar to PTB therapy beam, code TH </a:t>
            </a:r>
            <a:r>
              <a:rPr lang="en-AU" sz="1050" dirty="0" smtClean="0"/>
              <a:t>70</a:t>
            </a:r>
          </a:p>
          <a:p>
            <a:r>
              <a:rPr lang="en-AU" sz="1050" dirty="0"/>
              <a:t>Distance 3 </a:t>
            </a:r>
            <a:r>
              <a:rPr lang="en-AU" sz="1050" dirty="0" smtClean="0"/>
              <a:t>m</a:t>
            </a:r>
          </a:p>
          <a:p>
            <a:pPr lvl="0"/>
            <a:r>
              <a:rPr lang="en-AU" sz="1050" dirty="0"/>
              <a:t>Beam diameter 45 cm</a:t>
            </a:r>
          </a:p>
          <a:p>
            <a:r>
              <a:rPr lang="en-AU" sz="1050" dirty="0"/>
              <a:t>Water slab phantom 30 x 30 x 15 cm of water </a:t>
            </a:r>
            <a:endParaRPr lang="en-AU" sz="1050" dirty="0" smtClean="0"/>
          </a:p>
          <a:p>
            <a:pPr lvl="1"/>
            <a:r>
              <a:rPr lang="en-AU" sz="900" dirty="0" smtClean="0"/>
              <a:t>outer </a:t>
            </a:r>
            <a:r>
              <a:rPr lang="en-AU" sz="900" dirty="0"/>
              <a:t>32 x 32 x 16.3 cm including PMMA </a:t>
            </a:r>
            <a:r>
              <a:rPr lang="en-AU" sz="900" dirty="0" smtClean="0"/>
              <a:t>walls</a:t>
            </a:r>
          </a:p>
          <a:p>
            <a:r>
              <a:rPr lang="en-AU" sz="1050" dirty="0"/>
              <a:t>No PMMA added over the front of the </a:t>
            </a:r>
            <a:r>
              <a:rPr lang="en-AU" sz="1050" dirty="0" smtClean="0"/>
              <a:t>monitors</a:t>
            </a:r>
          </a:p>
          <a:p>
            <a:pPr lvl="0"/>
            <a:r>
              <a:rPr lang="en-AU" sz="1050" dirty="0"/>
              <a:t>Conversion from air </a:t>
            </a:r>
            <a:r>
              <a:rPr lang="en-AU" sz="1050" dirty="0" err="1"/>
              <a:t>kerma</a:t>
            </a:r>
            <a:r>
              <a:rPr lang="en-AU" sz="1050" dirty="0"/>
              <a:t>:</a:t>
            </a:r>
          </a:p>
          <a:p>
            <a:pPr lvl="1"/>
            <a:r>
              <a:rPr lang="en-AU" sz="1000" dirty="0" smtClean="0"/>
              <a:t>1.47 </a:t>
            </a:r>
            <a:r>
              <a:rPr lang="en-AU" sz="1000" dirty="0" err="1"/>
              <a:t>Sv</a:t>
            </a:r>
            <a:r>
              <a:rPr lang="en-AU" sz="1000" dirty="0"/>
              <a:t>/</a:t>
            </a:r>
            <a:r>
              <a:rPr lang="en-AU" sz="1000" dirty="0" err="1"/>
              <a:t>Gy</a:t>
            </a:r>
            <a:r>
              <a:rPr lang="en-AU" sz="1000" dirty="0"/>
              <a:t> at 0°</a:t>
            </a:r>
          </a:p>
          <a:p>
            <a:pPr lvl="1"/>
            <a:r>
              <a:rPr lang="en-AU" sz="1000" dirty="0" smtClean="0"/>
              <a:t>1.44 </a:t>
            </a:r>
            <a:r>
              <a:rPr lang="en-AU" sz="1000" dirty="0" err="1"/>
              <a:t>Sv</a:t>
            </a:r>
            <a:r>
              <a:rPr lang="en-AU" sz="1000" dirty="0"/>
              <a:t>/</a:t>
            </a:r>
            <a:r>
              <a:rPr lang="en-AU" sz="1000" dirty="0" err="1"/>
              <a:t>Gy</a:t>
            </a:r>
            <a:r>
              <a:rPr lang="en-AU" sz="1000" dirty="0"/>
              <a:t> at 20°</a:t>
            </a:r>
          </a:p>
          <a:p>
            <a:pPr lvl="2"/>
            <a:r>
              <a:rPr lang="en-AU" sz="800" dirty="0"/>
              <a:t>ISO 4037 Part 3 Table </a:t>
            </a:r>
            <a:r>
              <a:rPr lang="en-AU" sz="800" dirty="0" smtClean="0"/>
              <a:t>27</a:t>
            </a:r>
          </a:p>
          <a:p>
            <a:pPr lvl="0"/>
            <a:r>
              <a:rPr lang="en-AU" sz="1050" dirty="0" err="1"/>
              <a:t>Hp</a:t>
            </a:r>
            <a:r>
              <a:rPr lang="en-AU" sz="1050" dirty="0"/>
              <a:t>(10) delivered:</a:t>
            </a:r>
          </a:p>
          <a:p>
            <a:pPr lvl="1"/>
            <a:r>
              <a:rPr lang="en-AU" sz="1000" b="1" dirty="0" smtClean="0"/>
              <a:t>5.44 </a:t>
            </a:r>
            <a:r>
              <a:rPr lang="en-AU" sz="1000" b="1" dirty="0" err="1"/>
              <a:t>mSv</a:t>
            </a:r>
            <a:r>
              <a:rPr lang="en-AU" sz="1000" b="1" dirty="0"/>
              <a:t> at 0°</a:t>
            </a:r>
            <a:endParaRPr lang="en-AU" sz="1000" dirty="0"/>
          </a:p>
          <a:p>
            <a:pPr lvl="1"/>
            <a:r>
              <a:rPr lang="en-AU" sz="1000" b="1" dirty="0" smtClean="0"/>
              <a:t>5.34 </a:t>
            </a:r>
            <a:r>
              <a:rPr lang="en-AU" sz="1000" b="1" dirty="0" err="1"/>
              <a:t>mSv</a:t>
            </a:r>
            <a:r>
              <a:rPr lang="en-AU" sz="1000" b="1" dirty="0"/>
              <a:t> at 20</a:t>
            </a:r>
            <a:r>
              <a:rPr lang="en-AU" sz="1000" b="1" dirty="0" smtClean="0"/>
              <a:t>°</a:t>
            </a:r>
          </a:p>
          <a:p>
            <a:r>
              <a:rPr lang="en-AU" sz="1050" dirty="0"/>
              <a:t>Nominal relative uncertainty (k=2): 6</a:t>
            </a:r>
            <a:r>
              <a:rPr lang="en-AU" sz="1050" dirty="0" smtClean="0"/>
              <a:t>%</a:t>
            </a:r>
            <a:endParaRPr lang="en-AU" sz="1050" b="1" dirty="0"/>
          </a:p>
          <a:p>
            <a:r>
              <a:rPr lang="en-AU" sz="1050" dirty="0"/>
              <a:t>Traceability: Via large area transmission </a:t>
            </a:r>
            <a:r>
              <a:rPr lang="en-AU" sz="1050" dirty="0" smtClean="0"/>
              <a:t>chamber calibrated </a:t>
            </a:r>
            <a:r>
              <a:rPr lang="en-AU" sz="1050" dirty="0"/>
              <a:t>directly against the primary standard of MEX air </a:t>
            </a:r>
            <a:r>
              <a:rPr lang="en-AU" sz="1050" dirty="0" err="1" smtClean="0"/>
              <a:t>kerma</a:t>
            </a:r>
            <a:endParaRPr lang="en-AU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14</a:t>
            </a:fld>
            <a:endParaRPr lang="en-AU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779661"/>
            <a:ext cx="4540696" cy="18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Measurement of Exposure to the </a:t>
            </a:r>
            <a:r>
              <a:rPr lang="en-AU" dirty="0" smtClean="0"/>
              <a:t>X-ray </a:t>
            </a:r>
            <a:r>
              <a:rPr lang="en-AU" dirty="0"/>
              <a:t>Beam at Normal Incidence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15</a:t>
            </a:fld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6856304" y="1130905"/>
            <a:ext cx="2287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4E1A74"/>
                </a:solidFill>
              </a:rPr>
              <a:t>Exposure:     5.44 </a:t>
            </a:r>
            <a:r>
              <a:rPr lang="en-AU" dirty="0" err="1" smtClean="0">
                <a:solidFill>
                  <a:srgbClr val="4E1A74"/>
                </a:solidFill>
              </a:rPr>
              <a:t>mSv</a:t>
            </a:r>
            <a:endParaRPr lang="en-AU" dirty="0" smtClean="0">
              <a:solidFill>
                <a:srgbClr val="4E1A74"/>
              </a:solidFill>
            </a:endParaRPr>
          </a:p>
          <a:p>
            <a:r>
              <a:rPr lang="en-AU" dirty="0" smtClean="0">
                <a:solidFill>
                  <a:srgbClr val="4E1A74"/>
                </a:solidFill>
              </a:rPr>
              <a:t>Lower Limit: 3.52 </a:t>
            </a:r>
            <a:r>
              <a:rPr lang="en-AU" dirty="0" err="1" smtClean="0">
                <a:solidFill>
                  <a:srgbClr val="4E1A74"/>
                </a:solidFill>
              </a:rPr>
              <a:t>mSv</a:t>
            </a:r>
            <a:endParaRPr lang="en-AU" dirty="0" smtClean="0">
              <a:solidFill>
                <a:srgbClr val="4E1A74"/>
              </a:solidFill>
            </a:endParaRPr>
          </a:p>
          <a:p>
            <a:r>
              <a:rPr lang="en-AU" dirty="0" smtClean="0">
                <a:solidFill>
                  <a:srgbClr val="4E1A74"/>
                </a:solidFill>
              </a:rPr>
              <a:t>Upper Limit: 8.28 </a:t>
            </a:r>
            <a:r>
              <a:rPr lang="en-AU" dirty="0" err="1" smtClean="0">
                <a:solidFill>
                  <a:srgbClr val="4E1A74"/>
                </a:solidFill>
              </a:rPr>
              <a:t>mSv</a:t>
            </a:r>
            <a:endParaRPr lang="en-AU" dirty="0">
              <a:solidFill>
                <a:srgbClr val="4E1A74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02" y="1159495"/>
            <a:ext cx="6748801" cy="36570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6303" y="2121911"/>
            <a:ext cx="2287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4E1A74"/>
                </a:solidFill>
              </a:rPr>
              <a:t>Only 25% of results within confidence interval</a:t>
            </a:r>
            <a:endParaRPr lang="en-AU" dirty="0">
              <a:solidFill>
                <a:srgbClr val="4E1A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25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Measurement of Exposure to the </a:t>
            </a:r>
            <a:r>
              <a:rPr lang="en-AU" dirty="0" smtClean="0"/>
              <a:t>X-ray </a:t>
            </a:r>
            <a:r>
              <a:rPr lang="en-AU" dirty="0"/>
              <a:t>Beam at 20°</a:t>
            </a:r>
            <a:r>
              <a:rPr lang="en-AU" dirty="0" smtClean="0"/>
              <a:t> </a:t>
            </a:r>
            <a:r>
              <a:rPr lang="en-AU" dirty="0"/>
              <a:t>Incidence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16</a:t>
            </a:fld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6856304" y="1130905"/>
            <a:ext cx="2287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4E1A74"/>
                </a:solidFill>
              </a:rPr>
              <a:t>Exposure:     5.34 </a:t>
            </a:r>
            <a:r>
              <a:rPr lang="en-AU" dirty="0" err="1" smtClean="0">
                <a:solidFill>
                  <a:srgbClr val="4E1A74"/>
                </a:solidFill>
              </a:rPr>
              <a:t>mSv</a:t>
            </a:r>
            <a:endParaRPr lang="en-AU" dirty="0" smtClean="0">
              <a:solidFill>
                <a:srgbClr val="4E1A74"/>
              </a:solidFill>
            </a:endParaRPr>
          </a:p>
          <a:p>
            <a:r>
              <a:rPr lang="en-AU" dirty="0" smtClean="0">
                <a:solidFill>
                  <a:srgbClr val="4E1A74"/>
                </a:solidFill>
              </a:rPr>
              <a:t>Lower Limit: 3.45 </a:t>
            </a:r>
            <a:r>
              <a:rPr lang="en-AU" dirty="0" err="1" smtClean="0">
                <a:solidFill>
                  <a:srgbClr val="4E1A74"/>
                </a:solidFill>
              </a:rPr>
              <a:t>mSv</a:t>
            </a:r>
            <a:endParaRPr lang="en-AU" dirty="0" smtClean="0">
              <a:solidFill>
                <a:srgbClr val="4E1A74"/>
              </a:solidFill>
            </a:endParaRPr>
          </a:p>
          <a:p>
            <a:r>
              <a:rPr lang="en-AU" dirty="0" smtClean="0">
                <a:solidFill>
                  <a:srgbClr val="4E1A74"/>
                </a:solidFill>
              </a:rPr>
              <a:t>Upper Limit: 8.13 </a:t>
            </a:r>
            <a:r>
              <a:rPr lang="en-AU" dirty="0" err="1" smtClean="0">
                <a:solidFill>
                  <a:srgbClr val="4E1A74"/>
                </a:solidFill>
              </a:rPr>
              <a:t>mSv</a:t>
            </a:r>
            <a:endParaRPr lang="en-AU" dirty="0">
              <a:solidFill>
                <a:srgbClr val="4E1A7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6303" y="2121911"/>
            <a:ext cx="2287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4E1A74"/>
                </a:solidFill>
              </a:rPr>
              <a:t>Only 25% of results within confidence interval</a:t>
            </a:r>
            <a:endParaRPr lang="en-AU" dirty="0">
              <a:solidFill>
                <a:srgbClr val="4E1A7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49" y="1218684"/>
            <a:ext cx="6616454" cy="358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1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17</a:t>
            </a:fld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48" y="123478"/>
            <a:ext cx="8637583" cy="46805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9227" t="-1" r="669" b="20712"/>
          <a:stretch/>
        </p:blipFill>
        <p:spPr>
          <a:xfrm>
            <a:off x="1044000" y="127473"/>
            <a:ext cx="7776000" cy="370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56176" y="195486"/>
            <a:ext cx="2176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/>
              <a:t>Overlay: </a:t>
            </a:r>
            <a:r>
              <a:rPr lang="en-AU" sz="2000" dirty="0" smtClean="0">
                <a:solidFill>
                  <a:schemeClr val="accent6">
                    <a:lumMod val="75000"/>
                  </a:schemeClr>
                </a:solidFill>
              </a:rPr>
              <a:t>0°</a:t>
            </a:r>
            <a:r>
              <a:rPr lang="en-AU" sz="2000" dirty="0" smtClean="0"/>
              <a:t> and </a:t>
            </a:r>
            <a:r>
              <a:rPr lang="en-AU" sz="2000" dirty="0" smtClean="0">
                <a:solidFill>
                  <a:srgbClr val="0070C0"/>
                </a:solidFill>
              </a:rPr>
              <a:t>20°</a:t>
            </a:r>
            <a:endParaRPr lang="en-A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8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5496" y="1059582"/>
            <a:ext cx="9108504" cy="3707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Assessment </a:t>
            </a:r>
            <a:r>
              <a:rPr lang="en-AU" dirty="0"/>
              <a:t>of </a:t>
            </a:r>
            <a:r>
              <a:rPr lang="en-AU" dirty="0" smtClean="0"/>
              <a:t>Uncertainty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18</a:t>
            </a:fld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34" t="1519" r="246" b="500"/>
          <a:stretch/>
        </p:blipFill>
        <p:spPr>
          <a:xfrm>
            <a:off x="144000" y="1116000"/>
            <a:ext cx="6768000" cy="36360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1357896" y="1592796"/>
            <a:ext cx="72008" cy="648072"/>
          </a:xfrm>
          <a:prstGeom prst="down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Down Arrow 5"/>
          <p:cNvSpPr/>
          <p:nvPr/>
        </p:nvSpPr>
        <p:spPr>
          <a:xfrm>
            <a:off x="1861952" y="1592796"/>
            <a:ext cx="72008" cy="648072"/>
          </a:xfrm>
          <a:prstGeom prst="down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Down Arrow 6"/>
          <p:cNvSpPr/>
          <p:nvPr/>
        </p:nvSpPr>
        <p:spPr>
          <a:xfrm>
            <a:off x="3230104" y="1592796"/>
            <a:ext cx="72008" cy="648072"/>
          </a:xfrm>
          <a:prstGeom prst="down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Down Arrow 7"/>
          <p:cNvSpPr/>
          <p:nvPr/>
        </p:nvSpPr>
        <p:spPr>
          <a:xfrm>
            <a:off x="5822392" y="1592796"/>
            <a:ext cx="72008" cy="648072"/>
          </a:xfrm>
          <a:prstGeom prst="down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Down Arrow 8"/>
          <p:cNvSpPr/>
          <p:nvPr/>
        </p:nvSpPr>
        <p:spPr>
          <a:xfrm>
            <a:off x="2425462" y="1593206"/>
            <a:ext cx="72008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Down Arrow 9"/>
          <p:cNvSpPr/>
          <p:nvPr/>
        </p:nvSpPr>
        <p:spPr>
          <a:xfrm>
            <a:off x="4077601" y="1592796"/>
            <a:ext cx="72008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Down Arrow 10"/>
          <p:cNvSpPr/>
          <p:nvPr/>
        </p:nvSpPr>
        <p:spPr>
          <a:xfrm>
            <a:off x="5318336" y="1592796"/>
            <a:ext cx="72008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Down Arrow 16"/>
          <p:cNvSpPr/>
          <p:nvPr/>
        </p:nvSpPr>
        <p:spPr>
          <a:xfrm>
            <a:off x="4268710" y="1592796"/>
            <a:ext cx="72008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6283063" y="1603150"/>
            <a:ext cx="2650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FF33CC"/>
                </a:solidFill>
              </a:rPr>
              <a:t>Did not report uncertainty</a:t>
            </a:r>
            <a:endParaRPr lang="en-AU" dirty="0">
              <a:solidFill>
                <a:srgbClr val="FF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02302" y="1947409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Uncertainty &lt; standard deviation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6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Conclusions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19</a:t>
            </a:fld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539552" y="1347614"/>
            <a:ext cx="77048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All laboratories were within the </a:t>
            </a:r>
            <a:r>
              <a:rPr lang="en-AU" sz="2400" dirty="0" smtClean="0"/>
              <a:t>tolerance</a:t>
            </a:r>
            <a:endParaRPr lang="en-A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Several laboratories were close to the limit…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Many measurements were not within stated uncertainty of the “true” value</a:t>
            </a:r>
          </a:p>
          <a:p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 dirty="0" smtClean="0"/>
              <a:t>U</a:t>
            </a:r>
            <a:r>
              <a:rPr lang="en-AU" sz="2400" b="1" dirty="0" smtClean="0"/>
              <a:t>ncertainties </a:t>
            </a:r>
            <a:r>
              <a:rPr lang="en-AU" sz="2400" dirty="0" smtClean="0"/>
              <a:t>were often under-estimated </a:t>
            </a:r>
            <a:r>
              <a:rPr lang="en-AU" sz="2400" dirty="0" smtClean="0"/>
              <a:t>(or missing) 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96358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Participants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2075"/>
            <a:ext cx="8229600" cy="3394472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21 Countries</a:t>
            </a:r>
          </a:p>
          <a:p>
            <a:r>
              <a:rPr lang="en-AU" dirty="0" smtClean="0"/>
              <a:t>30 Individual monitoring services</a:t>
            </a:r>
          </a:p>
          <a:p>
            <a:pPr lvl="1"/>
            <a:r>
              <a:rPr lang="en-AU" dirty="0" smtClean="0"/>
              <a:t>1 participant withdrew (instrument failure)</a:t>
            </a:r>
          </a:p>
          <a:p>
            <a:pPr lvl="2"/>
            <a:r>
              <a:rPr lang="en-AU" dirty="0" smtClean="0"/>
              <a:t>29 completed questionnaires</a:t>
            </a:r>
          </a:p>
          <a:p>
            <a:pPr lvl="1"/>
            <a:r>
              <a:rPr lang="en-AU" dirty="0" smtClean="0"/>
              <a:t>1 participant’s dosemeters damaged in transit</a:t>
            </a:r>
          </a:p>
          <a:p>
            <a:pPr lvl="1"/>
            <a:r>
              <a:rPr lang="en-AU" dirty="0" smtClean="0"/>
              <a:t>4 participants’ dosemeters delayed by export restrictions</a:t>
            </a:r>
          </a:p>
          <a:p>
            <a:pPr lvl="2"/>
            <a:r>
              <a:rPr lang="en-AU" dirty="0" smtClean="0"/>
              <a:t>24 sets of results submitted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2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4456" b="6016"/>
          <a:stretch/>
        </p:blipFill>
        <p:spPr>
          <a:xfrm>
            <a:off x="493698" y="3877137"/>
            <a:ext cx="8156604" cy="113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1086" y="2165830"/>
            <a:ext cx="82153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 smtClean="0">
                <a:solidFill>
                  <a:srgbClr val="4E1A74"/>
                </a:solidFill>
              </a:rPr>
              <a:t>CONTACT ARPANSA</a:t>
            </a:r>
            <a:br>
              <a:rPr lang="en-AU" sz="1600" b="1" dirty="0" smtClean="0">
                <a:solidFill>
                  <a:srgbClr val="4E1A74"/>
                </a:solidFill>
              </a:rPr>
            </a:br>
            <a:endParaRPr lang="en-AU" sz="1600" b="1" dirty="0" smtClean="0">
              <a:solidFill>
                <a:srgbClr val="4E1A74"/>
              </a:solidFill>
            </a:endParaRPr>
          </a:p>
          <a:p>
            <a:pPr marL="0" indent="0" algn="l" defTabSz="0">
              <a:tabLst>
                <a:tab pos="2160000" algn="l"/>
                <a:tab pos="6120000" algn="r"/>
              </a:tabLst>
            </a:pPr>
            <a:r>
              <a:rPr lang="en-AU" sz="1600" b="1" dirty="0" smtClean="0">
                <a:solidFill>
                  <a:srgbClr val="4E1A74"/>
                </a:solidFill>
              </a:rPr>
              <a:t>	Email:</a:t>
            </a:r>
            <a:r>
              <a:rPr lang="en-AU" sz="1600" b="1" baseline="0" dirty="0" smtClean="0">
                <a:solidFill>
                  <a:srgbClr val="4E1A74"/>
                </a:solidFill>
              </a:rPr>
              <a:t> 	</a:t>
            </a:r>
            <a:r>
              <a:rPr lang="en-AU" sz="1600" b="0" baseline="0" dirty="0" smtClean="0">
                <a:solidFill>
                  <a:srgbClr val="4E1A74"/>
                </a:solidFill>
              </a:rPr>
              <a:t>info@arpansa.gov.au</a:t>
            </a:r>
          </a:p>
          <a:p>
            <a:pPr marL="0" indent="0" algn="l" defTabSz="0">
              <a:tabLst>
                <a:tab pos="2160000" algn="l"/>
                <a:tab pos="6120000" algn="r"/>
              </a:tabLst>
            </a:pPr>
            <a:r>
              <a:rPr lang="en-AU" sz="1600" b="1" baseline="0" dirty="0" smtClean="0">
                <a:solidFill>
                  <a:srgbClr val="4E1A74"/>
                </a:solidFill>
              </a:rPr>
              <a:t>	Website:  	</a:t>
            </a:r>
            <a:r>
              <a:rPr lang="en-AU" sz="1600" b="0" baseline="0" dirty="0" smtClean="0">
                <a:solidFill>
                  <a:srgbClr val="4E1A74"/>
                </a:solidFill>
              </a:rPr>
              <a:t>www.arpansa.gov.au</a:t>
            </a:r>
          </a:p>
          <a:p>
            <a:pPr marL="0" marR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60000" algn="l"/>
                <a:tab pos="6120000" algn="r"/>
              </a:tabLst>
              <a:defRPr/>
            </a:pPr>
            <a:r>
              <a:rPr lang="en-AU" sz="1600" b="1" dirty="0" smtClean="0">
                <a:solidFill>
                  <a:srgbClr val="4E1A74"/>
                </a:solidFill>
              </a:rPr>
              <a:t>	Telephone: 	</a:t>
            </a:r>
            <a:r>
              <a:rPr lang="en-AU" sz="1600" dirty="0" smtClean="0">
                <a:solidFill>
                  <a:srgbClr val="4E1A74"/>
                </a:solidFill>
              </a:rPr>
              <a:t>+61 3 9433 2211</a:t>
            </a:r>
          </a:p>
          <a:p>
            <a:pPr marL="0" marR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60000" algn="l"/>
                <a:tab pos="6120000" algn="r"/>
              </a:tabLst>
              <a:defRPr/>
            </a:pPr>
            <a:r>
              <a:rPr lang="en-AU" sz="1600" dirty="0" smtClean="0">
                <a:solidFill>
                  <a:srgbClr val="4E1A74"/>
                </a:solidFill>
              </a:rPr>
              <a:t>		Freecall 1800 022 333</a:t>
            </a:r>
          </a:p>
          <a:p>
            <a:pPr marL="0" marR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60000" algn="l"/>
                <a:tab pos="6120000" algn="r"/>
              </a:tabLst>
              <a:defRPr/>
            </a:pPr>
            <a:r>
              <a:rPr lang="en-AU" sz="1600" b="1" dirty="0" smtClean="0">
                <a:solidFill>
                  <a:srgbClr val="4E1A74"/>
                </a:solidFill>
              </a:rPr>
              <a:t>	General Fax</a:t>
            </a:r>
            <a:r>
              <a:rPr lang="en-AU" sz="1600" dirty="0" smtClean="0">
                <a:solidFill>
                  <a:srgbClr val="4E1A74"/>
                </a:solidFill>
              </a:rPr>
              <a:t>:	+61 3 9432 1835</a:t>
            </a:r>
            <a:endParaRPr lang="en-AU" sz="1600" b="0" dirty="0" smtClean="0">
              <a:solidFill>
                <a:srgbClr val="4E1A74"/>
              </a:solidFill>
            </a:endParaRPr>
          </a:p>
          <a:p>
            <a:pPr algn="ctr"/>
            <a:endParaRPr lang="en-AU" sz="1600" b="1" dirty="0">
              <a:solidFill>
                <a:srgbClr val="4E1A7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419622"/>
            <a:ext cx="821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0" dirty="0" smtClean="0">
                <a:solidFill>
                  <a:srgbClr val="4E1A74"/>
                </a:solidFill>
              </a:rPr>
              <a:t>THANK YOU</a:t>
            </a:r>
            <a:endParaRPr lang="en-AU" sz="3200" b="0" dirty="0">
              <a:solidFill>
                <a:srgbClr val="4E1A74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20</a:t>
            </a:fld>
            <a:endParaRPr lang="en-AU" dirty="0"/>
          </a:p>
        </p:txBody>
      </p:sp>
      <p:pic>
        <p:nvPicPr>
          <p:cNvPr id="8" name="Picture 4" descr="S:\CEO\Communication and Education Support\Publications&amp;Multimedia\Images &amp; Graphics\Social Media\Email Signatures\2px_Border\Y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388" y="4227934"/>
            <a:ext cx="368761" cy="36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S:\CEO\Communication and Education Support\Publications&amp;Multimedia\Images &amp; Graphics\Social Media\Email Signatures\2px_Border\T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424" y="4227933"/>
            <a:ext cx="368761" cy="36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S:\CEO\Communication and Education Support\Publications&amp;Multimedia\Images &amp; Graphics\Social Media\Email Signatures\2px_Border\F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744" y="4227934"/>
            <a:ext cx="368761" cy="36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54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32"/>
            <a:ext cx="8229600" cy="857250"/>
          </a:xfrm>
        </p:spPr>
        <p:txBody>
          <a:bodyPr/>
          <a:lstStyle/>
          <a:p>
            <a:r>
              <a:rPr lang="en-AU" dirty="0" smtClean="0"/>
              <a:t>Timeframes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3</a:t>
            </a:fld>
            <a:endParaRPr lang="en-AU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446066"/>
              </p:ext>
            </p:extLst>
          </p:nvPr>
        </p:nvGraphicFramePr>
        <p:xfrm>
          <a:off x="899592" y="843558"/>
          <a:ext cx="6984777" cy="3853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7755">
                  <a:extLst>
                    <a:ext uri="{9D8B030D-6E8A-4147-A177-3AD203B41FA5}">
                      <a16:colId xmlns:a16="http://schemas.microsoft.com/office/drawing/2014/main" val="1653517537"/>
                    </a:ext>
                  </a:extLst>
                </a:gridCol>
                <a:gridCol w="2328511">
                  <a:extLst>
                    <a:ext uri="{9D8B030D-6E8A-4147-A177-3AD203B41FA5}">
                      <a16:colId xmlns:a16="http://schemas.microsoft.com/office/drawing/2014/main" val="4257820755"/>
                    </a:ext>
                  </a:extLst>
                </a:gridCol>
                <a:gridCol w="2328511">
                  <a:extLst>
                    <a:ext uri="{9D8B030D-6E8A-4147-A177-3AD203B41FA5}">
                      <a16:colId xmlns:a16="http://schemas.microsoft.com/office/drawing/2014/main" val="1084455463"/>
                    </a:ext>
                  </a:extLst>
                </a:gridCol>
              </a:tblGrid>
              <a:tr h="1961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Agenda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Timeframe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Activities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5964093"/>
                  </a:ext>
                </a:extLst>
              </a:tr>
              <a:tr h="3923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Official announcement and confirmation of participation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Announcement Jan 2018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Confirmation 1 June 2018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IAEA &amp; ARPANSA announce the Intercomparison Exercise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9137929"/>
                  </a:ext>
                </a:extLst>
              </a:tr>
              <a:tr h="3923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Sending of dosimeters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Dosimeters must arrive by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July 30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The participants send the dosimeters to ARPANSA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4215235"/>
                  </a:ext>
                </a:extLst>
              </a:tr>
              <a:tr h="3923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Irradiation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August 2018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ARPANSA irradiates the dosimeters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1154711"/>
                  </a:ext>
                </a:extLst>
              </a:tr>
              <a:tr h="606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Return of irradiated dosimeters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September 2018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Irradiated dosimeters will be returned to the intercomparison participants for evaluation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1300449"/>
                  </a:ext>
                </a:extLst>
              </a:tr>
              <a:tr h="3923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Evaluation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September and October 2018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Participants read and evaluate the irradiated dosimeters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3247047"/>
                  </a:ext>
                </a:extLst>
              </a:tr>
              <a:tr h="3923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Reporting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Must report by October 30 2018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Participants report the result of evaluation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2636170"/>
                  </a:ext>
                </a:extLst>
              </a:tr>
              <a:tr h="5885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Evaluate the participants’ results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November 2018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IAEA &amp; ARPANSA evaluate the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Participants’ reports and provide preliminary results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6799414"/>
                  </a:ext>
                </a:extLst>
              </a:tr>
              <a:tr h="3923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Evaluation Workshop &amp; Finalization of Exercise Report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February 2019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Discussion and report preparation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1649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60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Measurement Technologies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4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95924"/>
            <a:ext cx="3672408" cy="15884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5" y="1491630"/>
            <a:ext cx="5878839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5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Instrument Calibration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5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30" y="915566"/>
            <a:ext cx="7844739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Measurement Traceability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6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68" y="1020763"/>
            <a:ext cx="7997064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8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Assessment Methodology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200151"/>
                <a:ext cx="8291264" cy="3394472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AU" dirty="0"/>
                  <a:t>IAEA General Safety Guide on Occupational Radiation Protection (GSG-7</a:t>
                </a:r>
                <a:r>
                  <a:rPr lang="en-AU" dirty="0" smtClean="0"/>
                  <a:t>):</a:t>
                </a:r>
              </a:p>
              <a:p>
                <a:pPr marL="0" indent="0">
                  <a:buNone/>
                </a:pPr>
                <a:endParaRPr lang="en-AU" i="1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AU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40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AU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AU" sz="4000" i="1">
                            <a:latin typeface="Cambria Math" panose="02040503050406030204" pitchFamily="18" charset="0"/>
                          </a:rPr>
                          <m:t>1.5</m:t>
                        </m:r>
                      </m:den>
                    </m:f>
                    <m:r>
                      <a:rPr lang="en-AU" sz="4000" i="1">
                        <a:latin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AU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4000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AU" sz="4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4000" i="1">
                                <a:latin typeface="Cambria Math" panose="02040503050406030204" pitchFamily="18" charset="0"/>
                              </a:rPr>
                              <m:t>2∙</m:t>
                            </m:r>
                            <m:sSub>
                              <m:sSubPr>
                                <m:ctrlPr>
                                  <a:rPr lang="en-AU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40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AU" sz="4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AU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40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AU" sz="4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AU" sz="4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AU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40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AU" sz="4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AU" sz="40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A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4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AU" sz="40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AU" sz="4000" i="1">
                        <a:latin typeface="Cambria Math" panose="02040503050406030204" pitchFamily="18" charset="0"/>
                      </a:rPr>
                      <m:t>≤1.5∙</m:t>
                    </m:r>
                    <m:sSub>
                      <m:sSubPr>
                        <m:ctrlPr>
                          <a:rPr lang="en-A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4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AU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4000" i="1">
                        <a:latin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AU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40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AU" sz="4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AU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40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AU" sz="4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AU" sz="4000" i="1">
                                <a:latin typeface="Cambria Math" panose="02040503050406030204" pitchFamily="18" charset="0"/>
                              </a:rPr>
                              <m:t>2∙</m:t>
                            </m:r>
                            <m:sSub>
                              <m:sSubPr>
                                <m:ctrlPr>
                                  <a:rPr lang="en-AU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40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AU" sz="4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AU" sz="4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AU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40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AU" sz="4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AU" sz="4000" dirty="0" smtClean="0"/>
                  <a:t> 	for </a:t>
                </a:r>
                <a:r>
                  <a:rPr lang="en-AU" sz="4000" i="1" dirty="0"/>
                  <a:t>H</a:t>
                </a:r>
                <a:r>
                  <a:rPr lang="en-AU" sz="4000" i="1" baseline="-25000" dirty="0"/>
                  <a:t>1</a:t>
                </a:r>
                <a:r>
                  <a:rPr lang="en-AU" sz="4000" dirty="0"/>
                  <a:t>≥</a:t>
                </a:r>
                <a:r>
                  <a:rPr lang="en-AU" sz="4000" i="1" dirty="0" smtClean="0"/>
                  <a:t>H</a:t>
                </a:r>
                <a:r>
                  <a:rPr lang="en-AU" sz="4000" i="1" baseline="-25000" dirty="0" smtClean="0"/>
                  <a:t>0</a:t>
                </a:r>
              </a:p>
              <a:p>
                <a:pPr marL="0" indent="0">
                  <a:buNone/>
                </a:pPr>
                <a:endParaRPr lang="en-AU" dirty="0"/>
              </a:p>
              <a:p>
                <a:r>
                  <a:rPr lang="en-AU" i="1" dirty="0"/>
                  <a:t>H</a:t>
                </a:r>
                <a:r>
                  <a:rPr lang="en-AU" i="1" baseline="-25000" dirty="0"/>
                  <a:t>M</a:t>
                </a:r>
                <a:r>
                  <a:rPr lang="en-AU" dirty="0"/>
                  <a:t> is the </a:t>
                </a:r>
                <a:r>
                  <a:rPr lang="en-AU" b="1" u="sng" dirty="0"/>
                  <a:t>net</a:t>
                </a:r>
                <a:r>
                  <a:rPr lang="en-AU" dirty="0"/>
                  <a:t> dose measured by the participant</a:t>
                </a:r>
              </a:p>
              <a:p>
                <a:pPr lvl="1"/>
                <a:r>
                  <a:rPr lang="en-AU" dirty="0"/>
                  <a:t>5 dosemeters used to assess irradiation during storage and transport </a:t>
                </a:r>
              </a:p>
              <a:p>
                <a:r>
                  <a:rPr lang="en-AU" i="1" dirty="0" smtClean="0"/>
                  <a:t>H</a:t>
                </a:r>
                <a:r>
                  <a:rPr lang="en-AU" i="1" baseline="-25000" dirty="0" smtClean="0"/>
                  <a:t>1</a:t>
                </a:r>
                <a:r>
                  <a:rPr lang="en-AU" dirty="0" smtClean="0"/>
                  <a:t> is the true dose</a:t>
                </a:r>
              </a:p>
              <a:p>
                <a:r>
                  <a:rPr lang="en-AU" i="1" dirty="0"/>
                  <a:t>H</a:t>
                </a:r>
                <a:r>
                  <a:rPr lang="en-AU" i="1" baseline="-25000" dirty="0"/>
                  <a:t>0</a:t>
                </a:r>
                <a:r>
                  <a:rPr lang="en-AU" dirty="0"/>
                  <a:t> is the lowest dose that needs to be </a:t>
                </a:r>
                <a:r>
                  <a:rPr lang="en-AU" dirty="0" smtClean="0"/>
                  <a:t>measured</a:t>
                </a:r>
              </a:p>
              <a:p>
                <a:pPr lvl="1"/>
                <a:r>
                  <a:rPr lang="en-AU" i="1" dirty="0"/>
                  <a:t>H</a:t>
                </a:r>
                <a:r>
                  <a:rPr lang="en-AU" i="1" baseline="-25000" dirty="0"/>
                  <a:t>0</a:t>
                </a:r>
                <a:r>
                  <a:rPr lang="en-AU" dirty="0"/>
                  <a:t> is taken to be 0.08 </a:t>
                </a:r>
                <a:r>
                  <a:rPr lang="en-AU" dirty="0" err="1" smtClean="0"/>
                  <a:t>mSv</a:t>
                </a:r>
                <a:endParaRPr lang="en-AU" dirty="0" smtClean="0"/>
              </a:p>
              <a:p>
                <a:pPr lvl="1"/>
                <a:r>
                  <a:rPr lang="en-AU" dirty="0" smtClean="0"/>
                  <a:t>Value for monthly measurement regime</a:t>
                </a:r>
              </a:p>
              <a:p>
                <a:pPr lvl="1"/>
                <a:r>
                  <a:rPr lang="en-AU" dirty="0" smtClean="0"/>
                  <a:t>Most restrictive limits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200151"/>
                <a:ext cx="8291264" cy="3394472"/>
              </a:xfrm>
              <a:blipFill>
                <a:blip r:embed="rId2"/>
                <a:stretch>
                  <a:fillRect l="-662" t="-251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3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The Australian Primary Standard Dosimetry Laboratory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62" y="1347614"/>
            <a:ext cx="5472608" cy="3027783"/>
          </a:xfrm>
        </p:spPr>
        <p:txBody>
          <a:bodyPr>
            <a:normAutofit fontScale="70000" lnSpcReduction="20000"/>
          </a:bodyPr>
          <a:lstStyle/>
          <a:p>
            <a:r>
              <a:rPr lang="en-AU" dirty="0" smtClean="0"/>
              <a:t>Primary </a:t>
            </a:r>
            <a:r>
              <a:rPr lang="en-AU" dirty="0"/>
              <a:t>standards for the dosimetry of ionisation radiation for </a:t>
            </a:r>
            <a:r>
              <a:rPr lang="en-AU" dirty="0" smtClean="0"/>
              <a:t>Australia</a:t>
            </a:r>
          </a:p>
          <a:p>
            <a:r>
              <a:rPr lang="en-AU" dirty="0" smtClean="0"/>
              <a:t>Participates </a:t>
            </a:r>
            <a:r>
              <a:rPr lang="en-AU" dirty="0"/>
              <a:t>in intercomparison exercises with international metrology </a:t>
            </a:r>
            <a:r>
              <a:rPr lang="en-AU" dirty="0" smtClean="0"/>
              <a:t>organisations</a:t>
            </a:r>
          </a:p>
          <a:p>
            <a:r>
              <a:rPr lang="en-AU" dirty="0"/>
              <a:t>Calibration and Measurement Capabilities (CMCs) and comparison results are listed in the BIPM Key Comparison </a:t>
            </a:r>
            <a:r>
              <a:rPr lang="en-AU" dirty="0" smtClean="0"/>
              <a:t>Database</a:t>
            </a:r>
          </a:p>
          <a:p>
            <a:r>
              <a:rPr lang="en-AU" dirty="0" smtClean="0"/>
              <a:t>Accredited </a:t>
            </a:r>
            <a:r>
              <a:rPr lang="en-AU" dirty="0"/>
              <a:t>against ISO Standard 17025 to provide exposures of personal dosemeters traceable to the Australian </a:t>
            </a:r>
            <a:r>
              <a:rPr lang="en-AU" dirty="0" smtClean="0"/>
              <a:t>standard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8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25753"/>
            <a:ext cx="3456384" cy="257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1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Australian Primary Standards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200151"/>
            <a:ext cx="4248472" cy="3394472"/>
          </a:xfrm>
        </p:spPr>
        <p:txBody>
          <a:bodyPr>
            <a:normAutofit fontScale="85000" lnSpcReduction="10000"/>
          </a:bodyPr>
          <a:lstStyle/>
          <a:p>
            <a:r>
              <a:rPr lang="en-AU" dirty="0"/>
              <a:t>Primary standards are all detectors of radiation</a:t>
            </a:r>
          </a:p>
          <a:p>
            <a:pPr lvl="1"/>
            <a:r>
              <a:rPr lang="en-AU" dirty="0"/>
              <a:t>graphite calorimeter for megavoltage radiation</a:t>
            </a:r>
          </a:p>
          <a:p>
            <a:pPr lvl="1"/>
            <a:r>
              <a:rPr lang="en-AU" dirty="0"/>
              <a:t>two free air chambers for </a:t>
            </a:r>
            <a:r>
              <a:rPr lang="en-AU" dirty="0" err="1"/>
              <a:t>kilovoltage</a:t>
            </a:r>
            <a:r>
              <a:rPr lang="en-AU" dirty="0"/>
              <a:t> radiation</a:t>
            </a:r>
          </a:p>
          <a:p>
            <a:pPr lvl="1"/>
            <a:r>
              <a:rPr lang="en-AU" dirty="0"/>
              <a:t>graphite cavity chamber for determination of air </a:t>
            </a:r>
            <a:r>
              <a:rPr lang="en-AU" dirty="0" err="1"/>
              <a:t>kerma</a:t>
            </a:r>
            <a:r>
              <a:rPr lang="en-AU" dirty="0"/>
              <a:t> at </a:t>
            </a:r>
            <a:r>
              <a:rPr lang="en-AU" baseline="30000" dirty="0"/>
              <a:t>60</a:t>
            </a:r>
            <a:r>
              <a:rPr lang="en-AU" dirty="0"/>
              <a:t>Co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1475-1158-4A00-84AC-BFB4DC52421D}" type="slidenum">
              <a:rPr lang="en-AU" smtClean="0"/>
              <a:t>9</a:t>
            </a:fld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1027290"/>
            <a:ext cx="2514600" cy="3143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945" y="1027290"/>
            <a:ext cx="2869878" cy="21510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937" y="3178337"/>
            <a:ext cx="2879886" cy="166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5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PANSA_PowerPoint_Slide_16-9.potx" id="{50472785-2D53-4AEA-B228-75D58E7463E2}" vid="{DEA1B2F2-B259-46A1-B449-33AA922E71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ARPANSA_PowerPoint_Slide_16-9</Template>
  <TotalTime>340</TotalTime>
  <Words>669</Words>
  <Application>Microsoft Office PowerPoint</Application>
  <PresentationFormat>On-screen Show (16:9)</PresentationFormat>
  <Paragraphs>167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 Math</vt:lpstr>
      <vt:lpstr>Times New Roman</vt:lpstr>
      <vt:lpstr>Office Theme</vt:lpstr>
      <vt:lpstr>JOINT IAEA/ARPANSA REGIONAL INTERCOMPARISON EXERCISE ON INDIVIDUAL MONITORING FOR EXTERNAL EXPOSURE - 2018</vt:lpstr>
      <vt:lpstr>Participants</vt:lpstr>
      <vt:lpstr>Timeframes</vt:lpstr>
      <vt:lpstr>Measurement Technologies</vt:lpstr>
      <vt:lpstr>Instrument Calibration</vt:lpstr>
      <vt:lpstr>Measurement Traceability</vt:lpstr>
      <vt:lpstr>Assessment Methodology</vt:lpstr>
      <vt:lpstr>The Australian Primary Standard Dosimetry Laboratory</vt:lpstr>
      <vt:lpstr>Australian Primary Standards</vt:lpstr>
      <vt:lpstr>Irradiation to the 137Cs Beam</vt:lpstr>
      <vt:lpstr>Measurement of Exposure to the 137Cs Beam at Normal Incidence</vt:lpstr>
      <vt:lpstr>Measurement of Exposure to the 137Cs Beam at 20° Incidence</vt:lpstr>
      <vt:lpstr>PowerPoint Presentation</vt:lpstr>
      <vt:lpstr>Irradiation to the X-ray Beam</vt:lpstr>
      <vt:lpstr>Measurement of Exposure to the X-ray Beam at Normal Incidence</vt:lpstr>
      <vt:lpstr>Measurement of Exposure to the X-ray Beam at 20° Incidence</vt:lpstr>
      <vt:lpstr>PowerPoint Presentation</vt:lpstr>
      <vt:lpstr>Assessment of Uncertainty</vt:lpstr>
      <vt:lpstr>Conclusions</vt:lpstr>
      <vt:lpstr>PowerPoint Presentation</vt:lpstr>
    </vt:vector>
  </TitlesOfParts>
  <Company>ARPANSA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IAEA/ARPANSA REGIONAL INTERCOMPARISON EXERCISE ON INDIVIDUAL MONITORING FOR EXTERNAL EXPOSURE - 2018</dc:title>
  <dc:creator>Stephen Long</dc:creator>
  <cp:lastModifiedBy>Duncan Butler</cp:lastModifiedBy>
  <cp:revision>49</cp:revision>
  <cp:lastPrinted>2019-03-14T23:11:42Z</cp:lastPrinted>
  <dcterms:created xsi:type="dcterms:W3CDTF">2019-02-01T02:48:04Z</dcterms:created>
  <dcterms:modified xsi:type="dcterms:W3CDTF">2019-03-18T14:40:43Z</dcterms:modified>
</cp:coreProperties>
</file>