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0" r:id="rId2"/>
    <p:sldId id="281" r:id="rId3"/>
    <p:sldId id="291" r:id="rId4"/>
    <p:sldId id="292" r:id="rId5"/>
    <p:sldId id="270" r:id="rId6"/>
    <p:sldId id="263" r:id="rId7"/>
    <p:sldId id="282" r:id="rId8"/>
    <p:sldId id="279" r:id="rId9"/>
    <p:sldId id="284" r:id="rId10"/>
    <p:sldId id="280" r:id="rId11"/>
    <p:sldId id="283" r:id="rId12"/>
    <p:sldId id="290" r:id="rId13"/>
    <p:sldId id="285" r:id="rId14"/>
    <p:sldId id="286" r:id="rId15"/>
    <p:sldId id="287" r:id="rId16"/>
    <p:sldId id="289" r:id="rId17"/>
    <p:sldId id="288" r:id="rId18"/>
    <p:sldId id="293" r:id="rId19"/>
    <p:sldId id="26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4E1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86" autoAdjust="0"/>
  </p:normalViewPr>
  <p:slideViewPr>
    <p:cSldViewPr>
      <p:cViewPr varScale="1">
        <p:scale>
          <a:sx n="86" d="100"/>
          <a:sy n="86" d="100"/>
        </p:scale>
        <p:origin x="70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7C49-846C-4D6D-8F97-5CACA3A462BE}" type="datetimeFigureOut">
              <a:rPr lang="en-AU" smtClean="0"/>
              <a:t>19/03/2019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B49E7-1B38-40F8-883E-54EC6C6A1B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70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AE3A-CC69-4F0A-9377-541253819244}" type="datetimeFigureOut">
              <a:rPr lang="en-AU" smtClean="0"/>
              <a:t>19/03/2019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A0908-E033-4B72-B683-2C3C342E7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46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0908-E033-4B72-B683-2C3C342E7B3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24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4E1A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E1A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9A46-93E7-4B98-B8B2-4659F3BCC056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247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35B3-2380-4343-97CA-4655EB5F9D41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76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F21-9F5D-41A1-A471-9E0A66216BFC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9452-C021-4B42-94A1-5FA17D61E21B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23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85EC-7565-442D-8D04-5A1D7C823490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58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E0C-1918-4C8E-8226-0A66E43F9096}" type="datetime1">
              <a:rPr lang="en-AU" smtClean="0"/>
              <a:t>19/03/2019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40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66BE-74F0-4547-AB49-E7C1186CA236}" type="datetime1">
              <a:rPr lang="en-AU" smtClean="0"/>
              <a:t>19/03/2019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14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C4E8-5F54-4A47-8E1A-2311E27DFA9B}" type="datetime1">
              <a:rPr lang="en-AU" smtClean="0"/>
              <a:t>19/03/2019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53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5B09-BC49-4401-8E6C-379B164DDF64}" type="datetime1">
              <a:rPr lang="en-AU" smtClean="0"/>
              <a:t>19/03/2019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62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9F59-7B07-424B-AF4F-AA5608CD3500}" type="datetime1">
              <a:rPr lang="en-AU" smtClean="0"/>
              <a:t>19/03/2019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06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9538-E52E-4BED-8487-C5DFB21B6E35}" type="datetime1">
              <a:rPr lang="en-AU" smtClean="0"/>
              <a:t>19/03/2019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00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74F3-3A37-45FE-BB72-AA8D1E23DE7F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75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E1A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4E1A7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E1A7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E1A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E1A7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E1A7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5496" y="1491630"/>
            <a:ext cx="8928992" cy="1296144"/>
          </a:xfrm>
        </p:spPr>
        <p:txBody>
          <a:bodyPr>
            <a:normAutofit/>
          </a:bodyPr>
          <a:lstStyle/>
          <a:p>
            <a:r>
              <a:rPr lang="en-AU" sz="3600" dirty="0" err="1" smtClean="0"/>
              <a:t>Hp</a:t>
            </a:r>
            <a:r>
              <a:rPr lang="en-AU" sz="3600" dirty="0" smtClean="0"/>
              <a:t>(10) irradiations for </a:t>
            </a:r>
            <a:br>
              <a:rPr lang="en-AU" sz="3600" dirty="0" smtClean="0"/>
            </a:br>
            <a:r>
              <a:rPr lang="en-AU" sz="3600" dirty="0" smtClean="0"/>
              <a:t>personal dosimetry traceability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</a:t>
            </a:fld>
            <a:endParaRPr lang="en-AU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7544" y="3003798"/>
            <a:ext cx="8136904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4E1A7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u="sng" dirty="0">
                <a:latin typeface="+mj-lt"/>
                <a:ea typeface="+mj-ea"/>
                <a:cs typeface="+mj-cs"/>
              </a:rPr>
              <a:t>Duncan Butler</a:t>
            </a:r>
          </a:p>
          <a:p>
            <a:endParaRPr lang="en-AU" dirty="0" smtClean="0">
              <a:solidFill>
                <a:srgbClr val="7030A0"/>
              </a:solidFill>
            </a:endParaRPr>
          </a:p>
          <a:p>
            <a:r>
              <a:rPr lang="en-AU" sz="2000" dirty="0" smtClean="0"/>
              <a:t>Workshop on Building Asia-Pacific Individual Monitoring Service (IMS) Capabilities toward Regional Sustainable Network.</a:t>
            </a:r>
          </a:p>
          <a:p>
            <a:r>
              <a:rPr lang="en-AU" sz="2000" dirty="0" smtClean="0"/>
              <a:t>At Pullman Bangkok King Power Hotel, Bangkok Thailand 18-20 March 2019</a:t>
            </a:r>
            <a:endParaRPr lang="en-A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54960" cy="857250"/>
          </a:xfrm>
        </p:spPr>
        <p:txBody>
          <a:bodyPr>
            <a:noAutofit/>
          </a:bodyPr>
          <a:lstStyle/>
          <a:p>
            <a:pPr algn="l"/>
            <a:r>
              <a:rPr lang="en-AU" sz="2400" dirty="0" smtClean="0"/>
              <a:t>In the IAEA-ARPANSA comparison…</a:t>
            </a:r>
            <a:endParaRPr lang="en-A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10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39552" y="1076862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29 dosimetry services</a:t>
            </a:r>
          </a:p>
          <a:p>
            <a:r>
              <a:rPr lang="en-AU" sz="2400" dirty="0" smtClean="0"/>
              <a:t>2 beam qualities</a:t>
            </a:r>
          </a:p>
          <a:p>
            <a:r>
              <a:rPr lang="en-AU" sz="2400" dirty="0" smtClean="0"/>
              <a:t>2 angles</a:t>
            </a:r>
          </a:p>
          <a:p>
            <a:r>
              <a:rPr lang="en-AU" sz="2400" dirty="0" smtClean="0"/>
              <a:t>5 monitors per beam and angle</a:t>
            </a:r>
          </a:p>
          <a:p>
            <a:endParaRPr lang="en-AU" sz="2400" dirty="0"/>
          </a:p>
          <a:p>
            <a:r>
              <a:rPr lang="en-AU" sz="2400" dirty="0" smtClean="0"/>
              <a:t>29 x 2 x 2 x 5 = </a:t>
            </a:r>
            <a:r>
              <a:rPr lang="en-AU" sz="2400" b="1" dirty="0" smtClean="0"/>
              <a:t>580 monitors to irradiate!</a:t>
            </a:r>
          </a:p>
          <a:p>
            <a:endParaRPr lang="en-AU" sz="2400" b="1" dirty="0"/>
          </a:p>
          <a:p>
            <a:r>
              <a:rPr lang="en-AU" sz="2400" dirty="0" smtClean="0"/>
              <a:t>Have to irradiate in groups of 2 or 3</a:t>
            </a:r>
          </a:p>
          <a:p>
            <a:r>
              <a:rPr lang="en-AU" sz="2400" dirty="0" smtClean="0"/>
              <a:t>Exposure times ~ a few minutes each</a:t>
            </a:r>
          </a:p>
          <a:p>
            <a:r>
              <a:rPr lang="en-AU" sz="2400" dirty="0" smtClean="0"/>
              <a:t>Laboratory time taken = 3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5486"/>
            <a:ext cx="3140968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218196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(Added uncertainty due to monitor proximity to each other)</a:t>
            </a:r>
            <a:endParaRPr lang="en-A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11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1" y="195486"/>
            <a:ext cx="2878132" cy="383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5486"/>
            <a:ext cx="5013176" cy="3759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7711" y="33911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20°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733" y="38068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0°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Autofit/>
          </a:bodyPr>
          <a:lstStyle/>
          <a:p>
            <a:r>
              <a:rPr lang="en-AU" sz="2800" dirty="0" smtClean="0"/>
              <a:t>Uncertainty budget for primary standard laboratory for single monitor irradiation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12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8475852" cy="39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03798"/>
            <a:ext cx="866948" cy="1851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3790"/>
            <a:ext cx="8229600" cy="857250"/>
          </a:xfrm>
        </p:spPr>
        <p:txBody>
          <a:bodyPr/>
          <a:lstStyle/>
          <a:p>
            <a:r>
              <a:rPr lang="en-AU" dirty="0" smtClean="0"/>
              <a:t>Uncertainty budget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13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003798"/>
            <a:ext cx="538968" cy="1151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51870"/>
            <a:ext cx="432048" cy="288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280" y="4155926"/>
            <a:ext cx="19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u="sng" dirty="0" smtClean="0"/>
              <a:t>Occupational</a:t>
            </a:r>
            <a:r>
              <a:rPr lang="en-AU" dirty="0" smtClean="0"/>
              <a:t> dose</a:t>
            </a:r>
          </a:p>
          <a:p>
            <a:pPr algn="ctr"/>
            <a:r>
              <a:rPr lang="en-AU" dirty="0"/>
              <a:t>t</a:t>
            </a:r>
            <a:r>
              <a:rPr lang="en-AU" dirty="0" smtClean="0"/>
              <a:t>o wearer, </a:t>
            </a:r>
            <a:r>
              <a:rPr lang="en-AU" i="1" dirty="0" smtClean="0"/>
              <a:t>D</a:t>
            </a:r>
            <a:endParaRPr lang="en-AU" i="1" dirty="0"/>
          </a:p>
        </p:txBody>
      </p:sp>
      <p:sp>
        <p:nvSpPr>
          <p:cNvPr id="10" name="Right Arrow 9"/>
          <p:cNvSpPr/>
          <p:nvPr/>
        </p:nvSpPr>
        <p:spPr>
          <a:xfrm>
            <a:off x="4211960" y="3507854"/>
            <a:ext cx="720080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275606"/>
            <a:ext cx="1370781" cy="7920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07904" y="1563638"/>
            <a:ext cx="1512168" cy="336205"/>
            <a:chOff x="251520" y="1923678"/>
            <a:chExt cx="1512168" cy="3362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923678"/>
              <a:ext cx="504056" cy="3362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23678"/>
              <a:ext cx="504056" cy="33620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923678"/>
              <a:ext cx="504056" cy="33620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1059582"/>
            <a:ext cx="1224136" cy="114857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004048" y="3291830"/>
            <a:ext cx="1872208" cy="936104"/>
            <a:chOff x="5148064" y="2427734"/>
            <a:chExt cx="1872208" cy="936104"/>
          </a:xfrm>
        </p:grpSpPr>
        <p:sp>
          <p:nvSpPr>
            <p:cNvPr id="9" name="TextBox 8"/>
            <p:cNvSpPr txBox="1"/>
            <p:nvPr/>
          </p:nvSpPr>
          <p:spPr>
            <a:xfrm>
              <a:off x="5436096" y="257175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/>
                <a:t>Subtract background!</a:t>
              </a:r>
              <a:endParaRPr lang="en-AU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48064" y="2427734"/>
              <a:ext cx="1872208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3528" y="9155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Primary standard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91556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Irradiated reference monitors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427734"/>
            <a:ext cx="132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/>
              <a:t>Wearer</a:t>
            </a:r>
          </a:p>
          <a:p>
            <a:pPr algn="ctr"/>
            <a:r>
              <a:rPr lang="en-AU" dirty="0" smtClean="0"/>
              <a:t>(~3 months)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6995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Calibrate reader</a:t>
            </a:r>
            <a:endParaRPr lang="en-AU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3291830"/>
            <a:ext cx="1224136" cy="1148572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1763688" y="3507854"/>
            <a:ext cx="100811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2699792" y="249974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Read monitor, </a:t>
            </a:r>
            <a:r>
              <a:rPr lang="en-AU" i="1" dirty="0" err="1" smtClean="0"/>
              <a:t>D</a:t>
            </a:r>
            <a:r>
              <a:rPr lang="en-AU" baseline="-25000" dirty="0" err="1" smtClean="0"/>
              <a:t>mon</a:t>
            </a:r>
            <a:endParaRPr lang="en-AU" baseline="-25000" dirty="0"/>
          </a:p>
        </p:txBody>
      </p:sp>
      <p:sp>
        <p:nvSpPr>
          <p:cNvPr id="27" name="Right Arrow 26"/>
          <p:cNvSpPr/>
          <p:nvPr/>
        </p:nvSpPr>
        <p:spPr>
          <a:xfrm>
            <a:off x="7020272" y="3435846"/>
            <a:ext cx="64807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ight Arrow 27"/>
          <p:cNvSpPr/>
          <p:nvPr/>
        </p:nvSpPr>
        <p:spPr>
          <a:xfrm>
            <a:off x="2195736" y="1347614"/>
            <a:ext cx="100811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ight Arrow 29"/>
          <p:cNvSpPr/>
          <p:nvPr/>
        </p:nvSpPr>
        <p:spPr>
          <a:xfrm>
            <a:off x="5796136" y="1347614"/>
            <a:ext cx="100811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2728003" y="1871385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(What energy? What dose? How many?)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06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1560" y="987574"/>
            <a:ext cx="309634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55576" y="1059582"/>
            <a:ext cx="270030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14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827584" y="1923678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Dose given to reference monitors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38905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Variation in reading out the reference monitors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131590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Primary or secondary standard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1923678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Uncertainty in calibration of reader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5936" y="1419622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221171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95936" y="2427734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715766"/>
            <a:ext cx="1224136" cy="11485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267494"/>
            <a:ext cx="21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 of uncertainty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90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771550"/>
            <a:ext cx="288032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15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076056" y="1888544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Uncertainty in dose readout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987574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Reader calibration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67494"/>
            <a:ext cx="21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 of uncertainty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91630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Energy 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995686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Linearity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499742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003798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Statistical variation for one monitor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5936" y="1419622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221171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95936" y="2427734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09" y="2684408"/>
            <a:ext cx="1977173" cy="13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771550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16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364088" y="483518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Uncertainty in </a:t>
            </a:r>
            <a:r>
              <a:rPr lang="en-AU" b="1" dirty="0" smtClean="0"/>
              <a:t>occupational</a:t>
            </a:r>
            <a:r>
              <a:rPr lang="en-AU" dirty="0" smtClean="0"/>
              <a:t> dose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987574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Dose readout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67494"/>
            <a:ext cx="21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 of uncertainty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91630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Background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23928" y="1419622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03598"/>
            <a:ext cx="1224136" cy="26145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2123728" y="1851670"/>
            <a:ext cx="648072" cy="1296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3648" y="321982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Over 3 months, can have a large variation!</a:t>
            </a:r>
            <a:endParaRPr lang="en-A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779912" y="149163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err="1" smtClean="0"/>
              <a:t>D</a:t>
            </a:r>
            <a:r>
              <a:rPr lang="en-AU" baseline="-25000" dirty="0" err="1" smtClean="0"/>
              <a:t>mon</a:t>
            </a:r>
            <a:r>
              <a:rPr lang="en-AU" dirty="0" smtClean="0"/>
              <a:t> - </a:t>
            </a:r>
            <a:r>
              <a:rPr lang="en-AU" i="1" dirty="0" smtClean="0"/>
              <a:t>B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5179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Statistical uncertainty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17</a:t>
            </a:fld>
            <a:endParaRPr lang="en-AU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203848" y="1347614"/>
            <a:ext cx="2520280" cy="336205"/>
            <a:chOff x="755576" y="1419622"/>
            <a:chExt cx="2520280" cy="3362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19622"/>
              <a:ext cx="504056" cy="3362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419622"/>
              <a:ext cx="504056" cy="3362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9622"/>
              <a:ext cx="504056" cy="3362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419622"/>
              <a:ext cx="504056" cy="3362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419622"/>
              <a:ext cx="504056" cy="33620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67544" y="1995686"/>
            <a:ext cx="82527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sz="2400" dirty="0" smtClean="0"/>
              <a:t>5 reference monitors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All irradiated to same dose (1 mSv) by standards laboratory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Readout gives 1.2 mSv, 1.4 mSv, 0.6 mSv, 1.1 mSv, 1.2 mSv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Average = 1.1 mSv</a:t>
            </a:r>
          </a:p>
          <a:p>
            <a:r>
              <a:rPr lang="en-AU" sz="2400" dirty="0" smtClean="0"/>
              <a:t>	Standard deviation = 0.3 mSv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Standard deviation of the mean = 0.3 / </a:t>
            </a:r>
            <a:r>
              <a:rPr lang="en-AU" sz="2400" dirty="0" err="1" smtClean="0"/>
              <a:t>sqrt</a:t>
            </a:r>
            <a:r>
              <a:rPr lang="en-AU" sz="2400" dirty="0" smtClean="0"/>
              <a:t>(5) = 0.13 mSv</a:t>
            </a:r>
          </a:p>
          <a:p>
            <a:pPr marL="285750" indent="-285750">
              <a:buFontTx/>
              <a:buChar char="-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034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Statistical uncertainty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18</a:t>
            </a:fld>
            <a:endParaRPr lang="en-AU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203848" y="1347614"/>
            <a:ext cx="2520280" cy="336205"/>
            <a:chOff x="755576" y="1419622"/>
            <a:chExt cx="2520280" cy="3362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19622"/>
              <a:ext cx="504056" cy="3362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419622"/>
              <a:ext cx="504056" cy="3362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419622"/>
              <a:ext cx="504056" cy="3362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419622"/>
              <a:ext cx="504056" cy="3362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419622"/>
              <a:ext cx="504056" cy="33620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51520" y="1923678"/>
            <a:ext cx="73294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Standard deviation = 0.3 </a:t>
            </a:r>
            <a:r>
              <a:rPr lang="en-AU" sz="2400" dirty="0" err="1" smtClean="0"/>
              <a:t>mSv</a:t>
            </a:r>
            <a:endParaRPr lang="en-AU" sz="2400" dirty="0" smtClean="0"/>
          </a:p>
          <a:p>
            <a:r>
              <a:rPr lang="en-AU" sz="2400" dirty="0"/>
              <a:t>	</a:t>
            </a:r>
            <a:r>
              <a:rPr lang="en-AU" sz="2400" b="1" dirty="0"/>
              <a:t>I</a:t>
            </a:r>
            <a:r>
              <a:rPr lang="en-AU" sz="2400" b="1" dirty="0" smtClean="0"/>
              <a:t>s the estimate of the uncertainty in one reading</a:t>
            </a:r>
          </a:p>
          <a:p>
            <a:endParaRPr lang="en-AU" sz="2400" dirty="0" smtClean="0"/>
          </a:p>
          <a:p>
            <a:r>
              <a:rPr lang="en-AU" sz="2400" dirty="0" smtClean="0"/>
              <a:t>Standard deviation of the mean = 0.3 / </a:t>
            </a:r>
            <a:r>
              <a:rPr lang="en-AU" sz="2400" dirty="0" err="1" smtClean="0"/>
              <a:t>sqrt</a:t>
            </a:r>
            <a:r>
              <a:rPr lang="en-AU" sz="2400" dirty="0" smtClean="0"/>
              <a:t>(5) = 0.13 </a:t>
            </a:r>
            <a:r>
              <a:rPr lang="en-AU" sz="2400" dirty="0" err="1" smtClean="0"/>
              <a:t>mSv</a:t>
            </a:r>
            <a:endParaRPr lang="en-AU" sz="2400" dirty="0" smtClean="0"/>
          </a:p>
          <a:p>
            <a:r>
              <a:rPr lang="en-AU" sz="2400" dirty="0"/>
              <a:t>	</a:t>
            </a:r>
            <a:r>
              <a:rPr lang="en-AU" sz="2400" b="1" dirty="0"/>
              <a:t>I</a:t>
            </a:r>
            <a:r>
              <a:rPr lang="en-AU" sz="2400" b="1" dirty="0" smtClean="0"/>
              <a:t>s the estimate of the uncertainty in the average </a:t>
            </a:r>
          </a:p>
          <a:p>
            <a:r>
              <a:rPr lang="en-AU" sz="2400" b="1" dirty="0"/>
              <a:t>	</a:t>
            </a:r>
            <a:r>
              <a:rPr lang="en-AU" sz="2400" b="1" dirty="0" smtClean="0"/>
              <a:t>of the 5 readings</a:t>
            </a:r>
          </a:p>
          <a:p>
            <a:pPr marL="285750" indent="-285750">
              <a:buFontTx/>
              <a:buChar char="-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752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86" y="2165830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4E1A74"/>
                </a:solidFill>
              </a:rPr>
              <a:t>CONTACT ARPANSA</a:t>
            </a:r>
            <a:br>
              <a:rPr lang="en-AU" sz="1600" b="1" dirty="0" smtClean="0">
                <a:solidFill>
                  <a:srgbClr val="4E1A74"/>
                </a:solidFill>
              </a:rPr>
            </a:br>
            <a:endParaRPr lang="en-AU" sz="1600" b="1" dirty="0" smtClean="0">
              <a:solidFill>
                <a:srgbClr val="4E1A74"/>
              </a:solidFill>
            </a:endParaRPr>
          </a:p>
          <a:p>
            <a:pPr marL="0" indent="0" algn="l" defTabSz="0">
              <a:tabLst>
                <a:tab pos="2160000" algn="l"/>
                <a:tab pos="6120000" algn="r"/>
              </a:tabLst>
            </a:pPr>
            <a:r>
              <a:rPr lang="en-AU" sz="1600" b="1" dirty="0" smtClean="0">
                <a:solidFill>
                  <a:srgbClr val="4E1A74"/>
                </a:solidFill>
              </a:rPr>
              <a:t>	Email:</a:t>
            </a:r>
            <a:r>
              <a:rPr lang="en-AU" sz="1600" b="1" baseline="0" dirty="0" smtClean="0">
                <a:solidFill>
                  <a:srgbClr val="4E1A74"/>
                </a:solidFill>
              </a:rPr>
              <a:t> 	</a:t>
            </a:r>
            <a:r>
              <a:rPr lang="en-AU" sz="1600" b="0" baseline="0" dirty="0" smtClean="0">
                <a:solidFill>
                  <a:srgbClr val="4E1A74"/>
                </a:solidFill>
              </a:rPr>
              <a:t>info@arpansa.gov.au</a:t>
            </a:r>
          </a:p>
          <a:p>
            <a:pPr marL="0" indent="0" algn="l" defTabSz="0">
              <a:tabLst>
                <a:tab pos="2160000" algn="l"/>
                <a:tab pos="6120000" algn="r"/>
              </a:tabLst>
            </a:pPr>
            <a:r>
              <a:rPr lang="en-AU" sz="1600" b="1" baseline="0" dirty="0" smtClean="0">
                <a:solidFill>
                  <a:srgbClr val="4E1A74"/>
                </a:solidFill>
              </a:rPr>
              <a:t>	Website:  	</a:t>
            </a:r>
            <a:r>
              <a:rPr lang="en-AU" sz="1600" b="0" baseline="0" dirty="0" smtClean="0">
                <a:solidFill>
                  <a:srgbClr val="4E1A74"/>
                </a:solidFill>
              </a:rPr>
              <a:t>www.arpansa.gov.au</a:t>
            </a:r>
          </a:p>
          <a:p>
            <a: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0" algn="l"/>
                <a:tab pos="6120000" algn="r"/>
              </a:tabLst>
              <a:defRPr/>
            </a:pPr>
            <a:r>
              <a:rPr lang="en-AU" sz="1600" b="1" dirty="0" smtClean="0">
                <a:solidFill>
                  <a:srgbClr val="4E1A74"/>
                </a:solidFill>
              </a:rPr>
              <a:t>	Telephone: 	</a:t>
            </a:r>
            <a:r>
              <a:rPr lang="en-AU" sz="1600" dirty="0" smtClean="0">
                <a:solidFill>
                  <a:srgbClr val="4E1A74"/>
                </a:solidFill>
              </a:rPr>
              <a:t>+61 3 9433 2211</a:t>
            </a:r>
          </a:p>
          <a:p>
            <a: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0" algn="l"/>
                <a:tab pos="6120000" algn="r"/>
              </a:tabLst>
              <a:defRPr/>
            </a:pPr>
            <a:r>
              <a:rPr lang="en-AU" sz="1600" dirty="0" smtClean="0">
                <a:solidFill>
                  <a:srgbClr val="4E1A74"/>
                </a:solidFill>
              </a:rPr>
              <a:t>		Freecall 1800 022 333</a:t>
            </a:r>
          </a:p>
          <a:p>
            <a: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0" algn="l"/>
                <a:tab pos="6120000" algn="r"/>
              </a:tabLst>
              <a:defRPr/>
            </a:pPr>
            <a:r>
              <a:rPr lang="en-AU" sz="1600" b="1" dirty="0" smtClean="0">
                <a:solidFill>
                  <a:srgbClr val="4E1A74"/>
                </a:solidFill>
              </a:rPr>
              <a:t>	General Fax</a:t>
            </a:r>
            <a:r>
              <a:rPr lang="en-AU" sz="1600" dirty="0" smtClean="0">
                <a:solidFill>
                  <a:srgbClr val="4E1A74"/>
                </a:solidFill>
              </a:rPr>
              <a:t>:	+61 3 9432 1835</a:t>
            </a:r>
            <a:endParaRPr lang="en-AU" sz="1600" b="0" dirty="0" smtClean="0">
              <a:solidFill>
                <a:srgbClr val="4E1A74"/>
              </a:solidFill>
            </a:endParaRPr>
          </a:p>
          <a:p>
            <a:pPr algn="ctr"/>
            <a:endParaRPr lang="en-AU" sz="1600" b="1" dirty="0">
              <a:solidFill>
                <a:srgbClr val="4E1A7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19622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0" dirty="0" smtClean="0">
                <a:solidFill>
                  <a:srgbClr val="4E1A74"/>
                </a:solidFill>
              </a:rPr>
              <a:t>THANK YOU</a:t>
            </a:r>
            <a:endParaRPr lang="en-AU" sz="3200" b="0" dirty="0">
              <a:solidFill>
                <a:srgbClr val="4E1A7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19</a:t>
            </a:fld>
            <a:endParaRPr lang="en-AU" dirty="0"/>
          </a:p>
        </p:txBody>
      </p:sp>
      <p:pic>
        <p:nvPicPr>
          <p:cNvPr id="8" name="Picture 4" descr="S:\CEO\Communication and Education Support\Publications&amp;Multimedia\Images &amp; Graphics\Social Media\Email Signatures\2px_Border\Y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8" y="4227934"/>
            <a:ext cx="368761" cy="3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:\CEO\Communication and Education Support\Publications&amp;Multimedia\Images &amp; Graphics\Social Media\Email Signatures\2px_Border\T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24" y="4227933"/>
            <a:ext cx="368761" cy="3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CEO\Communication and Education Support\Publications&amp;Multimedia\Images &amp; Graphics\Social Media\Email Signatures\2px_Border\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44" y="4227934"/>
            <a:ext cx="368761" cy="3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Quantity </a:t>
            </a:r>
            <a:r>
              <a:rPr lang="en-AU" i="1" dirty="0" err="1" smtClean="0"/>
              <a:t>H</a:t>
            </a:r>
            <a:r>
              <a:rPr lang="en-AU" baseline="-25000" dirty="0" err="1" smtClean="0"/>
              <a:t>p</a:t>
            </a:r>
            <a:r>
              <a:rPr lang="en-AU" dirty="0" smtClean="0"/>
              <a:t>(10)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2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755576" y="120359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Personal dose equivalent, </a:t>
            </a:r>
            <a:r>
              <a:rPr lang="en-AU" sz="2400" i="1" dirty="0" err="1" smtClean="0"/>
              <a:t>H</a:t>
            </a:r>
            <a:r>
              <a:rPr lang="en-AU" sz="2400" baseline="-25000" dirty="0" err="1" smtClean="0"/>
              <a:t>p</a:t>
            </a:r>
            <a:r>
              <a:rPr lang="en-AU" sz="2400" dirty="0" smtClean="0"/>
              <a:t>(</a:t>
            </a:r>
            <a:r>
              <a:rPr lang="en-AU" sz="2400" i="1" dirty="0" smtClean="0"/>
              <a:t>d</a:t>
            </a:r>
            <a:r>
              <a:rPr lang="en-AU" sz="2400" dirty="0" smtClean="0"/>
              <a:t>)</a:t>
            </a:r>
          </a:p>
          <a:p>
            <a:endParaRPr lang="en-AU" sz="2400" dirty="0"/>
          </a:p>
          <a:p>
            <a:r>
              <a:rPr lang="en-AU" sz="2400" dirty="0" smtClean="0"/>
              <a:t>= </a:t>
            </a:r>
            <a:r>
              <a:rPr lang="en-AU" sz="2400" b="1" dirty="0" smtClean="0"/>
              <a:t>Absorbed dose to soft tissue at depth of </a:t>
            </a:r>
            <a:r>
              <a:rPr lang="en-AU" sz="2400" b="1" i="1" dirty="0" smtClean="0"/>
              <a:t>d</a:t>
            </a:r>
            <a:r>
              <a:rPr lang="en-AU" sz="2400" b="1" dirty="0" smtClean="0"/>
              <a:t> mm at a specified point in the body</a:t>
            </a:r>
          </a:p>
          <a:p>
            <a:endParaRPr lang="en-AU" sz="2400" dirty="0"/>
          </a:p>
          <a:p>
            <a:r>
              <a:rPr lang="en-AU" sz="2400" dirty="0" smtClean="0"/>
              <a:t>Note: </a:t>
            </a:r>
            <a:r>
              <a:rPr lang="en-AU" sz="2400" dirty="0"/>
              <a:t>	</a:t>
            </a:r>
            <a:r>
              <a:rPr lang="en-AU" sz="2400" dirty="0" smtClean="0"/>
              <a:t>For weakly </a:t>
            </a:r>
            <a:r>
              <a:rPr lang="en-AU" sz="2400" dirty="0"/>
              <a:t>penetrating </a:t>
            </a:r>
            <a:r>
              <a:rPr lang="en-AU" sz="2400" dirty="0" smtClean="0"/>
              <a:t>radiation </a:t>
            </a:r>
            <a:r>
              <a:rPr lang="en-AU" sz="2400" i="1" dirty="0" smtClean="0"/>
              <a:t>d</a:t>
            </a:r>
            <a:r>
              <a:rPr lang="en-AU" sz="2400" dirty="0" smtClean="0"/>
              <a:t> = 0.07 mm is </a:t>
            </a:r>
            <a:r>
              <a:rPr lang="en-AU" sz="2400" dirty="0"/>
              <a:t>of </a:t>
            </a:r>
            <a:r>
              <a:rPr lang="en-AU" sz="2400" dirty="0" smtClean="0"/>
              <a:t>	interest (“</a:t>
            </a:r>
            <a:r>
              <a:rPr lang="en-AU" sz="2400" dirty="0"/>
              <a:t>skin dose</a:t>
            </a:r>
            <a:r>
              <a:rPr lang="en-AU" sz="2400" dirty="0" smtClean="0"/>
              <a:t>”)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For strongly penetrating radiation, </a:t>
            </a:r>
            <a:r>
              <a:rPr lang="en-AU" sz="2400" i="1" dirty="0" smtClean="0"/>
              <a:t>d</a:t>
            </a:r>
            <a:r>
              <a:rPr lang="en-AU" sz="2400" dirty="0" smtClean="0"/>
              <a:t> = 10 mm is of 	interest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365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calibration laboratory…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7614"/>
            <a:ext cx="7524750" cy="3457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821" y="2753235"/>
            <a:ext cx="13525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Radiation source</a:t>
            </a:r>
          </a:p>
        </p:txBody>
      </p:sp>
    </p:spTree>
    <p:extLst>
      <p:ext uri="{BB962C8B-B14F-4D97-AF65-F5344CB8AC3E}">
        <p14:creationId xmlns:p14="http://schemas.microsoft.com/office/powerpoint/2010/main" val="41099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Comment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4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870337" y="1114065"/>
            <a:ext cx="5601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Regulations mostly refer to “Effective dose”</a:t>
            </a:r>
          </a:p>
          <a:p>
            <a:r>
              <a:rPr lang="en-AU" sz="2000" dirty="0" smtClean="0"/>
              <a:t>This quantity </a:t>
            </a:r>
            <a:r>
              <a:rPr lang="en-AU" sz="2000" dirty="0" smtClean="0"/>
              <a:t>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assumption: radiation </a:t>
            </a:r>
            <a:r>
              <a:rPr lang="en-AU" sz="2000" dirty="0" smtClean="0"/>
              <a:t>incident from </a:t>
            </a:r>
            <a:r>
              <a:rPr lang="en-AU" sz="2000" dirty="0" smtClean="0"/>
              <a:t>everywhere </a:t>
            </a: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</a:t>
            </a:r>
            <a:r>
              <a:rPr lang="en-AU" sz="2000" dirty="0" smtClean="0"/>
              <a:t>ose throughout the human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</a:t>
            </a:r>
            <a:r>
              <a:rPr lang="en-AU" sz="2000" dirty="0" smtClean="0"/>
              <a:t>rgan risk factors</a:t>
            </a:r>
          </a:p>
          <a:p>
            <a:r>
              <a:rPr lang="en-AU" sz="2000" dirty="0" smtClean="0"/>
              <a:t>Very to hard to measure!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331429"/>
            <a:ext cx="8477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Personal dose equivalent, such as </a:t>
            </a:r>
            <a:r>
              <a:rPr lang="en-AU" sz="2000" dirty="0" err="1" smtClean="0"/>
              <a:t>Hp</a:t>
            </a:r>
            <a:r>
              <a:rPr lang="en-AU" sz="2000" dirty="0" smtClean="0"/>
              <a:t>(10), is an </a:t>
            </a:r>
            <a:r>
              <a:rPr lang="en-AU" sz="2000" b="1" dirty="0" smtClean="0"/>
              <a:t>operational quantity </a:t>
            </a:r>
            <a:r>
              <a:rPr lang="en-AU" sz="2000" dirty="0" smtClean="0"/>
              <a:t>– it can be </a:t>
            </a:r>
          </a:p>
          <a:p>
            <a:r>
              <a:rPr lang="en-AU" sz="2000" dirty="0"/>
              <a:t>m</a:t>
            </a:r>
            <a:r>
              <a:rPr lang="en-AU" sz="2000" dirty="0" smtClean="0"/>
              <a:t>easured</a:t>
            </a:r>
          </a:p>
          <a:p>
            <a:endParaRPr lang="en-AU" sz="2000" dirty="0"/>
          </a:p>
          <a:p>
            <a:r>
              <a:rPr lang="en-AU" sz="2000" dirty="0" smtClean="0"/>
              <a:t>Used as a surrogate for effective dose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87574"/>
            <a:ext cx="576064" cy="123038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228184" y="156363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64288" y="228371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96336" y="156363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524328" y="2067694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568289" y="555526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50908" y="26749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20544" y="2031690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64505" y="519522"/>
            <a:ext cx="28803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Irradiation to the </a:t>
            </a:r>
            <a:r>
              <a:rPr lang="en-AU" baseline="30000" dirty="0"/>
              <a:t>137</a:t>
            </a:r>
            <a:r>
              <a:rPr lang="en-AU" dirty="0"/>
              <a:t>Cs Beam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3480" y="1275606"/>
            <a:ext cx="4680520" cy="367240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AU" dirty="0"/>
              <a:t>Direct </a:t>
            </a:r>
            <a:r>
              <a:rPr lang="en-AU" dirty="0" err="1"/>
              <a:t>teletherapy</a:t>
            </a:r>
            <a:r>
              <a:rPr lang="en-AU" dirty="0"/>
              <a:t> Cs beam (no attenuators added)</a:t>
            </a:r>
          </a:p>
          <a:p>
            <a:r>
              <a:rPr lang="en-AU" dirty="0"/>
              <a:t>Distance 4 m</a:t>
            </a:r>
          </a:p>
          <a:p>
            <a:r>
              <a:rPr lang="en-AU" dirty="0"/>
              <a:t>Beam diameter 40 cm</a:t>
            </a:r>
          </a:p>
          <a:p>
            <a:r>
              <a:rPr lang="en-AU" dirty="0"/>
              <a:t>PMMA slab phantom 30 x 30 x 15 cm</a:t>
            </a:r>
          </a:p>
          <a:p>
            <a:r>
              <a:rPr lang="en-AU" dirty="0"/>
              <a:t>2 mm PMMA added over the front of the monitors</a:t>
            </a:r>
          </a:p>
          <a:p>
            <a:pPr lvl="0"/>
            <a:r>
              <a:rPr lang="en-AU" dirty="0" smtClean="0"/>
              <a:t>Nominal </a:t>
            </a:r>
            <a:r>
              <a:rPr lang="en-AU" dirty="0" err="1"/>
              <a:t>Hp</a:t>
            </a:r>
            <a:r>
              <a:rPr lang="en-AU" dirty="0"/>
              <a:t>(10) rate of 35 </a:t>
            </a:r>
            <a:r>
              <a:rPr lang="en-AU" dirty="0" smtClean="0"/>
              <a:t>µ</a:t>
            </a:r>
            <a:r>
              <a:rPr lang="en-AU" dirty="0" err="1" smtClean="0"/>
              <a:t>Sv</a:t>
            </a:r>
            <a:r>
              <a:rPr lang="en-AU" dirty="0" smtClean="0"/>
              <a:t>/s</a:t>
            </a:r>
            <a:endParaRPr lang="en-AU" dirty="0"/>
          </a:p>
          <a:p>
            <a:pPr lvl="0"/>
            <a:r>
              <a:rPr lang="en-AU" dirty="0"/>
              <a:t>Conversion from air </a:t>
            </a:r>
            <a:r>
              <a:rPr lang="en-AU" dirty="0" err="1" smtClean="0"/>
              <a:t>kerma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1.21 </a:t>
            </a:r>
            <a:r>
              <a:rPr lang="en-AU" dirty="0" err="1"/>
              <a:t>Sv</a:t>
            </a:r>
            <a:r>
              <a:rPr lang="en-AU" dirty="0"/>
              <a:t>/</a:t>
            </a:r>
            <a:r>
              <a:rPr lang="en-AU" dirty="0" err="1"/>
              <a:t>Gy</a:t>
            </a:r>
            <a:r>
              <a:rPr lang="en-AU" dirty="0"/>
              <a:t> </a:t>
            </a:r>
            <a:r>
              <a:rPr lang="en-AU" dirty="0" smtClean="0"/>
              <a:t>at 0°</a:t>
            </a:r>
          </a:p>
          <a:p>
            <a:pPr lvl="1"/>
            <a:r>
              <a:rPr lang="en-AU" dirty="0" smtClean="0"/>
              <a:t>1.22 </a:t>
            </a:r>
            <a:r>
              <a:rPr lang="en-AU" dirty="0" err="1"/>
              <a:t>Sv</a:t>
            </a:r>
            <a:r>
              <a:rPr lang="en-AU" dirty="0"/>
              <a:t>/</a:t>
            </a:r>
            <a:r>
              <a:rPr lang="en-AU" dirty="0" err="1"/>
              <a:t>Gy</a:t>
            </a:r>
            <a:r>
              <a:rPr lang="en-AU" dirty="0"/>
              <a:t> </a:t>
            </a:r>
            <a:r>
              <a:rPr lang="en-AU" dirty="0" smtClean="0"/>
              <a:t>at 20°</a:t>
            </a:r>
          </a:p>
          <a:p>
            <a:pPr lvl="2"/>
            <a:r>
              <a:rPr lang="en-AU" dirty="0" smtClean="0"/>
              <a:t>ISO </a:t>
            </a:r>
            <a:r>
              <a:rPr lang="en-AU" dirty="0"/>
              <a:t>4037 Part 3 Table 33</a:t>
            </a:r>
          </a:p>
          <a:p>
            <a:r>
              <a:rPr lang="en-AU" dirty="0" smtClean="0"/>
              <a:t>Nominal </a:t>
            </a:r>
            <a:r>
              <a:rPr lang="en-AU" dirty="0"/>
              <a:t>relative uncertainty (</a:t>
            </a:r>
            <a:r>
              <a:rPr lang="en-AU" dirty="0" smtClean="0"/>
              <a:t>k=2): 6</a:t>
            </a:r>
            <a:r>
              <a:rPr lang="en-AU" dirty="0"/>
              <a:t>%</a:t>
            </a:r>
          </a:p>
          <a:p>
            <a:r>
              <a:rPr lang="en-AU" dirty="0" smtClean="0"/>
              <a:t>Traceability</a:t>
            </a:r>
            <a:r>
              <a:rPr lang="en-AU" dirty="0"/>
              <a:t>: </a:t>
            </a:r>
            <a:r>
              <a:rPr lang="en-AU" dirty="0" smtClean="0"/>
              <a:t>Farmer </a:t>
            </a:r>
            <a:r>
              <a:rPr lang="en-AU" dirty="0"/>
              <a:t>Chamber calibrated </a:t>
            </a:r>
            <a:r>
              <a:rPr lang="en-AU" dirty="0" smtClean="0"/>
              <a:t>at </a:t>
            </a:r>
            <a:r>
              <a:rPr lang="en-AU" dirty="0"/>
              <a:t>Co-60 and </a:t>
            </a:r>
            <a:r>
              <a:rPr lang="en-AU" dirty="0" smtClean="0"/>
              <a:t>X-rays against </a:t>
            </a:r>
            <a:r>
              <a:rPr lang="en-AU" dirty="0"/>
              <a:t>ARPANSA primary </a:t>
            </a:r>
            <a:r>
              <a:rPr lang="en-AU" dirty="0" smtClean="0"/>
              <a:t>standards, </a:t>
            </a:r>
            <a:r>
              <a:rPr lang="en-AU" dirty="0"/>
              <a:t>and interpolated to </a:t>
            </a:r>
            <a:r>
              <a:rPr lang="en-AU" dirty="0" smtClean="0"/>
              <a:t>Cs-137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5</a:t>
            </a:fld>
            <a:endParaRPr lang="en-AU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035115"/>
            <a:ext cx="4176464" cy="17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r>
              <a:rPr lang="en-AU" dirty="0" smtClean="0"/>
              <a:t>Irradiation to the X-ray Beam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771550"/>
            <a:ext cx="7488832" cy="4032448"/>
          </a:xfrm>
        </p:spPr>
        <p:txBody>
          <a:bodyPr>
            <a:noAutofit/>
          </a:bodyPr>
          <a:lstStyle/>
          <a:p>
            <a:r>
              <a:rPr lang="en-AU" sz="1400" dirty="0" smtClean="0"/>
              <a:t>Constant </a:t>
            </a:r>
            <a:r>
              <a:rPr lang="en-AU" sz="1400" dirty="0"/>
              <a:t>potential, tungsten target X-ray </a:t>
            </a:r>
            <a:r>
              <a:rPr lang="en-AU" sz="1400" dirty="0" smtClean="0"/>
              <a:t>tube</a:t>
            </a:r>
          </a:p>
          <a:p>
            <a:r>
              <a:rPr lang="en-AU" sz="1400" dirty="0"/>
              <a:t>Beam quality 70 </a:t>
            </a:r>
            <a:r>
              <a:rPr lang="en-AU" sz="1400" dirty="0" err="1"/>
              <a:t>kVp</a:t>
            </a:r>
            <a:r>
              <a:rPr lang="en-AU" sz="1400" dirty="0"/>
              <a:t>, 15 </a:t>
            </a:r>
            <a:r>
              <a:rPr lang="en-AU" sz="1400" dirty="0" smtClean="0"/>
              <a:t>mA</a:t>
            </a:r>
          </a:p>
          <a:p>
            <a:r>
              <a:rPr lang="en-AU" sz="1400" dirty="0" smtClean="0"/>
              <a:t>Additional filtration: </a:t>
            </a:r>
            <a:r>
              <a:rPr lang="en-AU" sz="1400" dirty="0"/>
              <a:t>4 mm Al, HVL = 3.19 mm Al (approx. 0.11 mm Cu</a:t>
            </a:r>
            <a:r>
              <a:rPr lang="en-AU" sz="1400" dirty="0" smtClean="0"/>
              <a:t>)</a:t>
            </a:r>
          </a:p>
          <a:p>
            <a:r>
              <a:rPr lang="en-AU" sz="1400" dirty="0" smtClean="0"/>
              <a:t>Effective energy ~34 </a:t>
            </a:r>
            <a:r>
              <a:rPr lang="en-AU" sz="1400" dirty="0"/>
              <a:t>keV for </a:t>
            </a:r>
            <a:r>
              <a:rPr lang="en-AU" sz="1400" dirty="0" smtClean="0"/>
              <a:t>Cu</a:t>
            </a:r>
          </a:p>
          <a:p>
            <a:r>
              <a:rPr lang="en-AU" sz="1400" dirty="0"/>
              <a:t>Similar to PTB therapy beam, code TH </a:t>
            </a:r>
            <a:r>
              <a:rPr lang="en-AU" sz="1400" dirty="0" smtClean="0"/>
              <a:t>70</a:t>
            </a:r>
          </a:p>
          <a:p>
            <a:r>
              <a:rPr lang="en-AU" sz="1400" dirty="0"/>
              <a:t>Distance 3 </a:t>
            </a:r>
            <a:r>
              <a:rPr lang="en-AU" sz="1400" dirty="0" smtClean="0"/>
              <a:t>m</a:t>
            </a:r>
          </a:p>
          <a:p>
            <a:pPr lvl="0"/>
            <a:r>
              <a:rPr lang="en-AU" sz="1400" dirty="0"/>
              <a:t>Beam diameter 45 cm</a:t>
            </a:r>
          </a:p>
          <a:p>
            <a:r>
              <a:rPr lang="en-AU" sz="1400" dirty="0"/>
              <a:t>Water slab phantom 30 x 30 x 15 cm of water </a:t>
            </a:r>
            <a:endParaRPr lang="en-AU" sz="1400" dirty="0" smtClean="0"/>
          </a:p>
          <a:p>
            <a:pPr lvl="1"/>
            <a:r>
              <a:rPr lang="en-AU" sz="1400" dirty="0" smtClean="0"/>
              <a:t>outer </a:t>
            </a:r>
            <a:r>
              <a:rPr lang="en-AU" sz="1400" dirty="0"/>
              <a:t>32 x 32 x 16.3 cm including PMMA </a:t>
            </a:r>
            <a:r>
              <a:rPr lang="en-AU" sz="1400" dirty="0" smtClean="0"/>
              <a:t>walls</a:t>
            </a:r>
          </a:p>
          <a:p>
            <a:r>
              <a:rPr lang="en-AU" sz="1400" dirty="0"/>
              <a:t>No PMMA added over the front of the </a:t>
            </a:r>
            <a:r>
              <a:rPr lang="en-AU" sz="1400" dirty="0" smtClean="0"/>
              <a:t>monitors</a:t>
            </a:r>
          </a:p>
          <a:p>
            <a:pPr lvl="0"/>
            <a:r>
              <a:rPr lang="en-AU" sz="1400" dirty="0"/>
              <a:t>Conversion from air </a:t>
            </a:r>
            <a:r>
              <a:rPr lang="en-AU" sz="1400" dirty="0" err="1"/>
              <a:t>kerma</a:t>
            </a:r>
            <a:r>
              <a:rPr lang="en-AU" sz="1400" dirty="0"/>
              <a:t>:</a:t>
            </a:r>
          </a:p>
          <a:p>
            <a:pPr lvl="1"/>
            <a:r>
              <a:rPr lang="en-AU" sz="1400" dirty="0" smtClean="0"/>
              <a:t>1.47 </a:t>
            </a:r>
            <a:r>
              <a:rPr lang="en-AU" sz="1400" dirty="0" err="1"/>
              <a:t>Sv</a:t>
            </a:r>
            <a:r>
              <a:rPr lang="en-AU" sz="1400" dirty="0"/>
              <a:t>/</a:t>
            </a:r>
            <a:r>
              <a:rPr lang="en-AU" sz="1400" dirty="0" err="1"/>
              <a:t>Gy</a:t>
            </a:r>
            <a:r>
              <a:rPr lang="en-AU" sz="1400" dirty="0"/>
              <a:t> at 0°</a:t>
            </a:r>
          </a:p>
          <a:p>
            <a:pPr lvl="1"/>
            <a:r>
              <a:rPr lang="en-AU" sz="1400" dirty="0" smtClean="0"/>
              <a:t>1.44 </a:t>
            </a:r>
            <a:r>
              <a:rPr lang="en-AU" sz="1400" dirty="0" err="1"/>
              <a:t>Sv</a:t>
            </a:r>
            <a:r>
              <a:rPr lang="en-AU" sz="1400" dirty="0"/>
              <a:t>/</a:t>
            </a:r>
            <a:r>
              <a:rPr lang="en-AU" sz="1400" dirty="0" err="1"/>
              <a:t>Gy</a:t>
            </a:r>
            <a:r>
              <a:rPr lang="en-AU" sz="1400" dirty="0"/>
              <a:t> at 20°</a:t>
            </a:r>
          </a:p>
          <a:p>
            <a:pPr lvl="2"/>
            <a:r>
              <a:rPr lang="en-AU" sz="1400" dirty="0"/>
              <a:t>ISO 4037 Part 3 Table </a:t>
            </a:r>
            <a:r>
              <a:rPr lang="en-AU" sz="1400" dirty="0" smtClean="0"/>
              <a:t>27</a:t>
            </a:r>
          </a:p>
          <a:p>
            <a:r>
              <a:rPr lang="en-AU" sz="1400" dirty="0" smtClean="0"/>
              <a:t>Nominal </a:t>
            </a:r>
            <a:r>
              <a:rPr lang="en-AU" sz="1400" dirty="0"/>
              <a:t>relative uncertainty (k=2): 6</a:t>
            </a:r>
            <a:r>
              <a:rPr lang="en-AU" sz="1400" dirty="0" smtClean="0"/>
              <a:t>%</a:t>
            </a:r>
            <a:endParaRPr lang="en-AU" sz="1400" b="1" dirty="0"/>
          </a:p>
          <a:p>
            <a:r>
              <a:rPr lang="en-AU" sz="1400" dirty="0"/>
              <a:t>Traceability: Via large area transmission </a:t>
            </a:r>
            <a:r>
              <a:rPr lang="en-AU" sz="1400" dirty="0" smtClean="0"/>
              <a:t>chamber calibrated </a:t>
            </a:r>
            <a:r>
              <a:rPr lang="en-AU" sz="1400" dirty="0"/>
              <a:t>directly against the primary standard of </a:t>
            </a:r>
            <a:r>
              <a:rPr lang="en-AU" sz="1400" dirty="0" smtClean="0"/>
              <a:t>medium-energy X-ray </a:t>
            </a:r>
            <a:r>
              <a:rPr lang="en-AU" sz="1400" dirty="0"/>
              <a:t>air </a:t>
            </a:r>
            <a:r>
              <a:rPr lang="en-AU" sz="1400" dirty="0" smtClean="0"/>
              <a:t>kerma</a:t>
            </a:r>
            <a:endParaRPr lang="en-AU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6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02096" y="1923678"/>
            <a:ext cx="4540696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“traceability” mean?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7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980248" y="150816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 </a:t>
            </a:r>
            <a:r>
              <a:rPr lang="en-AU" b="1" dirty="0" smtClean="0"/>
              <a:t>primary standard </a:t>
            </a:r>
            <a:r>
              <a:rPr lang="en-AU" dirty="0" smtClean="0"/>
              <a:t>of radiation dose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33297" y="2076988"/>
            <a:ext cx="962639" cy="42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088" y="3867894"/>
            <a:ext cx="2261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The radiation measurement you make</a:t>
            </a:r>
            <a:endParaRPr lang="en-AU" dirty="0"/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4427985" y="1889250"/>
            <a:ext cx="1015713" cy="75450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11" y="2283718"/>
            <a:ext cx="1370781" cy="7920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08104" y="1275606"/>
            <a:ext cx="341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Traceability</a:t>
            </a:r>
            <a:r>
              <a:rPr lang="en-AU" sz="2400" b="1" dirty="0" smtClean="0"/>
              <a:t> </a:t>
            </a:r>
            <a:r>
              <a:rPr lang="en-AU" sz="2400" dirty="0" smtClean="0"/>
              <a:t>=</a:t>
            </a:r>
            <a:r>
              <a:rPr lang="en-AU" sz="2400" b="1" dirty="0" smtClean="0"/>
              <a:t> Documented chain of measurements</a:t>
            </a:r>
            <a:endParaRPr lang="en-AU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788024" y="3095510"/>
            <a:ext cx="648072" cy="84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995937" y="2499742"/>
            <a:ext cx="792087" cy="595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97" y="2397437"/>
            <a:ext cx="676647" cy="9752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382" y="2934790"/>
            <a:ext cx="617939" cy="8758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12" y="3549424"/>
            <a:ext cx="617939" cy="875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67894"/>
            <a:ext cx="1041501" cy="69468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7584" y="1419622"/>
            <a:ext cx="237626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5220072" y="3795886"/>
            <a:ext cx="252028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4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ISO 4037 – irradiation of personal monitors to </a:t>
            </a:r>
            <a:r>
              <a:rPr lang="en-AU" dirty="0" err="1" smtClean="0"/>
              <a:t>Hp</a:t>
            </a:r>
            <a:r>
              <a:rPr lang="en-AU" dirty="0" smtClean="0"/>
              <a:t>(10)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8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7654"/>
            <a:ext cx="24765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1995686"/>
            <a:ext cx="55526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Issued in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4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Updated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r>
              <a:rPr lang="en-AU" sz="2400" dirty="0" smtClean="0"/>
              <a:t>Tells laboratories how to irradiate monitors</a:t>
            </a:r>
          </a:p>
          <a:p>
            <a:r>
              <a:rPr lang="en-AU" sz="2400" dirty="0"/>
              <a:t>t</a:t>
            </a:r>
            <a:r>
              <a:rPr lang="en-AU" sz="2400" dirty="0" smtClean="0"/>
              <a:t>o </a:t>
            </a:r>
            <a:r>
              <a:rPr lang="en-AU" sz="2400" dirty="0" err="1" smtClean="0"/>
              <a:t>Hp</a:t>
            </a:r>
            <a:r>
              <a:rPr lang="en-AU" sz="2400" dirty="0" smtClean="0"/>
              <a:t>(10) </a:t>
            </a:r>
            <a:r>
              <a:rPr lang="en-AU" sz="2400" dirty="0" err="1" smtClean="0"/>
              <a:t>etc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099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85651"/>
          </a:xfrm>
        </p:spPr>
        <p:txBody>
          <a:bodyPr>
            <a:normAutofit/>
          </a:bodyPr>
          <a:lstStyle/>
          <a:p>
            <a:r>
              <a:rPr lang="en-AU" sz="2800" dirty="0" smtClean="0"/>
              <a:t>ISO 4037 (1998) – irradiation of personal monitors to </a:t>
            </a:r>
            <a:r>
              <a:rPr lang="en-AU" sz="2800" dirty="0" err="1" smtClean="0"/>
              <a:t>Hp</a:t>
            </a:r>
            <a:r>
              <a:rPr lang="en-AU" sz="2800" dirty="0" smtClean="0"/>
              <a:t>(10)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9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411760" y="2211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691569" y="1707654"/>
            <a:ext cx="79952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Determine </a:t>
            </a:r>
            <a:r>
              <a:rPr lang="en-AU" sz="2000" b="1" dirty="0" smtClean="0"/>
              <a:t>air </a:t>
            </a:r>
            <a:r>
              <a:rPr lang="en-AU" sz="2000" b="1" dirty="0" err="1" smtClean="0"/>
              <a:t>kerma</a:t>
            </a:r>
            <a:r>
              <a:rPr lang="en-AU" sz="2000" b="1" dirty="0" smtClean="0"/>
              <a:t> </a:t>
            </a:r>
            <a:r>
              <a:rPr lang="en-AU" sz="2000" i="1" dirty="0" smtClean="0"/>
              <a:t>K</a:t>
            </a:r>
            <a:r>
              <a:rPr lang="en-AU" sz="2000" dirty="0" smtClean="0"/>
              <a:t> (free in air) at reference distance (say 3 m)</a:t>
            </a:r>
            <a:br>
              <a:rPr lang="en-AU" sz="2000" dirty="0" smtClean="0"/>
            </a:b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Put the monitor on the </a:t>
            </a:r>
            <a:r>
              <a:rPr lang="en-AU" sz="2000" b="1" dirty="0"/>
              <a:t>ICRU slab </a:t>
            </a:r>
            <a:r>
              <a:rPr lang="en-AU" sz="2000" b="1" dirty="0" smtClean="0"/>
              <a:t>phantom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Adjust </a:t>
            </a:r>
            <a:r>
              <a:rPr lang="en-AU" sz="2000" b="1" dirty="0" smtClean="0"/>
              <a:t>reference point of dosimeter </a:t>
            </a:r>
            <a:r>
              <a:rPr lang="en-AU" sz="2000" dirty="0" smtClean="0"/>
              <a:t>to be at reference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Cover with PMMA (2 mm for </a:t>
            </a:r>
            <a:r>
              <a:rPr lang="en-AU" sz="2000" baseline="30000" dirty="0" smtClean="0"/>
              <a:t>137</a:t>
            </a:r>
            <a:r>
              <a:rPr lang="en-AU" sz="2000" dirty="0" smtClean="0"/>
              <a:t>Cs or 4 mm for </a:t>
            </a:r>
            <a:r>
              <a:rPr lang="en-AU" sz="2000" baseline="30000" dirty="0" smtClean="0"/>
              <a:t>60</a:t>
            </a:r>
            <a:r>
              <a:rPr lang="en-AU" sz="2000" dirty="0" smtClean="0"/>
              <a:t>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Use ISO 4037 conversion coefficient to obtain </a:t>
            </a:r>
            <a:r>
              <a:rPr lang="en-AU" sz="2000" dirty="0" err="1" smtClean="0"/>
              <a:t>Hp</a:t>
            </a:r>
            <a:r>
              <a:rPr lang="en-AU" sz="2000" dirty="0" smtClean="0"/>
              <a:t>(10) from </a:t>
            </a:r>
            <a:r>
              <a:rPr lang="en-AU" sz="2000" i="1" dirty="0"/>
              <a:t>K</a:t>
            </a:r>
            <a:endParaRPr lang="en-AU" sz="2000" dirty="0" smtClean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0024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PANSA_PowerPoint_Slide_16-9.potx" id="{50472785-2D53-4AEA-B228-75D58E7463E2}" vid="{DEA1B2F2-B259-46A1-B449-33AA922E7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ARPANSA_PowerPoint_Slide_16-9</Template>
  <TotalTime>407</TotalTime>
  <Words>565</Words>
  <Application>Microsoft Office PowerPoint</Application>
  <PresentationFormat>On-screen Show (16:9)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Hp(10) irradiations for  personal dosimetry traceability</vt:lpstr>
      <vt:lpstr>Quantity Hp(10)</vt:lpstr>
      <vt:lpstr>In calibration laboratory…</vt:lpstr>
      <vt:lpstr>Comment</vt:lpstr>
      <vt:lpstr>Irradiation to the 137Cs Beam</vt:lpstr>
      <vt:lpstr>Irradiation to the X-ray Beam</vt:lpstr>
      <vt:lpstr>What does “traceability” mean?</vt:lpstr>
      <vt:lpstr>ISO 4037 – irradiation of personal monitors to Hp(10)</vt:lpstr>
      <vt:lpstr>ISO 4037 (1998) – irradiation of personal monitors to Hp(10)</vt:lpstr>
      <vt:lpstr>In the IAEA-ARPANSA comparison…</vt:lpstr>
      <vt:lpstr>(Added uncertainty due to monitor proximity to each other)</vt:lpstr>
      <vt:lpstr>Uncertainty budget for primary standard laboratory for single monitor irradiation</vt:lpstr>
      <vt:lpstr>Uncertainty budget</vt:lpstr>
      <vt:lpstr>PowerPoint Presentation</vt:lpstr>
      <vt:lpstr>PowerPoint Presentation</vt:lpstr>
      <vt:lpstr>PowerPoint Presentation</vt:lpstr>
      <vt:lpstr>Statistical uncertainty</vt:lpstr>
      <vt:lpstr>Statistical uncertainty</vt:lpstr>
      <vt:lpstr>PowerPoint Presentation</vt:lpstr>
    </vt:vector>
  </TitlesOfParts>
  <Company>ARPANSA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IAEA/ARPANSA REGIONAL INTERCOMPARISON EXERCISE ON INDIVIDUAL MONITORING FOR EXTERNAL EXPOSURE - 2018</dc:title>
  <dc:creator>Stephen Long</dc:creator>
  <cp:lastModifiedBy>Duncan Butler</cp:lastModifiedBy>
  <cp:revision>61</cp:revision>
  <dcterms:created xsi:type="dcterms:W3CDTF">2019-02-01T02:48:04Z</dcterms:created>
  <dcterms:modified xsi:type="dcterms:W3CDTF">2019-03-18T14:50:08Z</dcterms:modified>
</cp:coreProperties>
</file>