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C50BF-3C34-4177-81E8-83FDDFCBF9AF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F668-4DCE-4A40-9ECD-9A0ECF2A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FF668-4DCE-4A40-9ECD-9A0ECF2A04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BE854E-1565-4ACF-B3E4-604260BB2AAD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F6FFB5-8867-46B4-809E-025A9D86A14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509" y="5001490"/>
            <a:ext cx="5320146" cy="112914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latin typeface="Centaur" panose="02030504050205020304" pitchFamily="18" charset="0"/>
                <a:cs typeface="Arial" pitchFamily="34" charset="0"/>
              </a:rPr>
              <a:t>Reporter: 	</a:t>
            </a:r>
            <a:r>
              <a:rPr lang="en-US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le </a:t>
            </a:r>
            <a:r>
              <a:rPr lang="en-US" dirty="0" err="1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viet</a:t>
            </a:r>
            <a:r>
              <a:rPr lang="en-US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phong</a:t>
            </a:r>
            <a:endParaRPr lang="en-US" dirty="0" smtClean="0">
              <a:solidFill>
                <a:srgbClr val="D16349"/>
              </a:solidFill>
              <a:latin typeface="Centaur" panose="02030504050205020304" pitchFamily="18" charset="0"/>
              <a:cs typeface="Arial" pitchFamily="34" charset="0"/>
            </a:endParaRPr>
          </a:p>
          <a:p>
            <a:pPr algn="l"/>
            <a:r>
              <a:rPr lang="en-US" i="1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Radiation protection center nuclear research </a:t>
            </a:r>
            <a:r>
              <a:rPr lang="en-US" i="1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institute</a:t>
            </a:r>
          </a:p>
          <a:p>
            <a:pPr algn="l"/>
            <a:r>
              <a:rPr lang="en-US" i="1" dirty="0" err="1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Dalat</a:t>
            </a:r>
            <a:r>
              <a:rPr lang="en-US" i="1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viet</a:t>
            </a:r>
            <a:r>
              <a:rPr lang="en-US" i="1" dirty="0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D16349"/>
                </a:solidFill>
                <a:latin typeface="Centaur" panose="02030504050205020304" pitchFamily="18" charset="0"/>
                <a:cs typeface="Arial" pitchFamily="34" charset="0"/>
              </a:rPr>
              <a:t>nam</a:t>
            </a:r>
            <a:endParaRPr lang="en-US" i="1" dirty="0">
              <a:solidFill>
                <a:srgbClr val="D16349"/>
              </a:solidFill>
              <a:latin typeface="Centaur" panose="02030504050205020304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209005"/>
            <a:ext cx="9645535" cy="195652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0070C0"/>
                </a:solidFill>
              </a:rPr>
              <a:t>Report: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Dosimetry activities in</a:t>
            </a:r>
            <a:br>
              <a:rPr lang="en-US" sz="4400" b="1" dirty="0" smtClean="0"/>
            </a:br>
            <a:r>
              <a:rPr lang="en-US" sz="4400" b="1" dirty="0" err="1" smtClean="0"/>
              <a:t>Dalat</a:t>
            </a:r>
            <a:r>
              <a:rPr lang="en-US" sz="4400" b="1" dirty="0" smtClean="0"/>
              <a:t> Nuclear Research Institutes 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50513"/>
              </p:ext>
            </p:extLst>
          </p:nvPr>
        </p:nvGraphicFramePr>
        <p:xfrm>
          <a:off x="281126" y="687268"/>
          <a:ext cx="1821994" cy="122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6" y="687268"/>
                        <a:ext cx="1821994" cy="1222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1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4.Equipment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692946"/>
            <a:ext cx="5567390" cy="3453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913" y="1692946"/>
            <a:ext cx="596972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External personnel dosimetry (</a:t>
            </a:r>
            <a:r>
              <a:rPr lang="en-US" sz="2500" dirty="0" err="1"/>
              <a:t>cont</a:t>
            </a:r>
            <a:r>
              <a:rPr lang="en-US" sz="2500" dirty="0"/>
              <a:t>’):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Microstar</a:t>
            </a:r>
            <a:r>
              <a:rPr lang="en-US" sz="2400" dirty="0" smtClean="0"/>
              <a:t> system have started operation in 2017 use OSL dosimeter with Al2O3:C. Manufacture by </a:t>
            </a:r>
            <a:r>
              <a:rPr lang="en-US" sz="2400" dirty="0" err="1" smtClean="0"/>
              <a:t>Laundeur</a:t>
            </a:r>
            <a:r>
              <a:rPr lang="en-US" sz="2400" dirty="0" smtClean="0"/>
              <a:t> Inc.</a:t>
            </a:r>
          </a:p>
          <a:p>
            <a:r>
              <a:rPr lang="en-US" sz="2400" dirty="0" smtClean="0"/>
              <a:t>Determine quantities </a:t>
            </a:r>
            <a:r>
              <a:rPr lang="en-US" sz="2400" dirty="0" err="1" smtClean="0"/>
              <a:t>Hp</a:t>
            </a:r>
            <a:r>
              <a:rPr lang="en-US" sz="2400" dirty="0" smtClean="0"/>
              <a:t>(10); </a:t>
            </a:r>
            <a:r>
              <a:rPr lang="en-US" sz="2400" dirty="0" err="1" smtClean="0"/>
              <a:t>Hp</a:t>
            </a:r>
            <a:r>
              <a:rPr lang="en-US" sz="2400" dirty="0" smtClean="0"/>
              <a:t>(0.07) &amp; </a:t>
            </a:r>
            <a:r>
              <a:rPr lang="en-US" sz="2400" dirty="0" err="1" smtClean="0"/>
              <a:t>Hp</a:t>
            </a:r>
            <a:r>
              <a:rPr lang="en-US" sz="2400" dirty="0" smtClean="0"/>
              <a:t> (3)</a:t>
            </a:r>
          </a:p>
          <a:p>
            <a:r>
              <a:rPr lang="en-US" sz="2400" dirty="0" smtClean="0"/>
              <a:t>Support for radiation staff who works with radioisotopes or unseal radiation source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73417"/>
              </p:ext>
            </p:extLst>
          </p:nvPr>
        </p:nvGraphicFramePr>
        <p:xfrm>
          <a:off x="11184527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Bitmap Image" r:id="rId4" imgW="4800000" imgH="3219899" progId="Paint.Picture">
                  <p:embed/>
                </p:oleObj>
              </mc:Choice>
              <mc:Fallback>
                <p:oleObj name="Bitmap Image" r:id="rId4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4527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2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5. Metrological Traceability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610471" y="2926807"/>
            <a:ext cx="4336869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Thermoluminesce</a:t>
            </a:r>
            <a:r>
              <a:rPr lang="en-US" dirty="0" smtClean="0"/>
              <a:t> dosimeter &amp; </a:t>
            </a:r>
            <a:r>
              <a:rPr lang="en-US" dirty="0" err="1" smtClean="0"/>
              <a:t>Rexon</a:t>
            </a:r>
            <a:r>
              <a:rPr lang="en-US" dirty="0" smtClean="0"/>
              <a:t> Reader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73301" y="3795376"/>
            <a:ext cx="4336869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Optical Stimulate Dosimeter &amp; </a:t>
            </a:r>
            <a:r>
              <a:rPr lang="en-US" dirty="0" err="1" smtClean="0"/>
              <a:t>Microstar</a:t>
            </a:r>
            <a:r>
              <a:rPr lang="en-US" dirty="0" smtClean="0"/>
              <a:t> Reader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004530" y="2652267"/>
            <a:ext cx="603935" cy="203729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144" y="2557910"/>
            <a:ext cx="2360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IEC 1061:1991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(TLD)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IEC 62387:2012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(OSL)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Determine uncertain by RS-G-1.3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8075005" y="1456330"/>
            <a:ext cx="428915" cy="320710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91304" y="2408923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Management individual dose database: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ISO 9001:2015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707965" y="1586960"/>
            <a:ext cx="4336869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PGAA syste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3326624" y="1425440"/>
            <a:ext cx="256281" cy="115270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1688" y="18171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RS-G -1.2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36" y="4855629"/>
            <a:ext cx="114952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</a:t>
            </a:r>
          </a:p>
          <a:p>
            <a:r>
              <a:rPr lang="en-US" sz="1400" dirty="0" smtClean="0"/>
              <a:t>RS-G-1.2  </a:t>
            </a:r>
            <a:r>
              <a:rPr lang="en-US" sz="1400" i="1" dirty="0" smtClean="0"/>
              <a:t>Assessment </a:t>
            </a:r>
            <a:r>
              <a:rPr lang="en-US" sz="1400" i="1" dirty="0"/>
              <a:t>of Occupational Exposure Due to Intakes of </a:t>
            </a:r>
            <a:r>
              <a:rPr lang="en-US" sz="1400" i="1" dirty="0" smtClean="0"/>
              <a:t>Radionuclides </a:t>
            </a:r>
            <a:r>
              <a:rPr lang="en-US" sz="1400" dirty="0" smtClean="0"/>
              <a:t>publication by IAEA</a:t>
            </a:r>
          </a:p>
          <a:p>
            <a:r>
              <a:rPr lang="en-US" sz="1400" dirty="0" smtClean="0"/>
              <a:t>RS-G-1.3  </a:t>
            </a:r>
            <a:r>
              <a:rPr lang="en-US" sz="1400" i="1" dirty="0" smtClean="0"/>
              <a:t>Assessment </a:t>
            </a:r>
            <a:r>
              <a:rPr lang="en-US" sz="1400" i="1" dirty="0"/>
              <a:t>of Occupational Exposure Due </a:t>
            </a:r>
            <a:r>
              <a:rPr lang="en-US" sz="1400" i="1" dirty="0" smtClean="0"/>
              <a:t>to External </a:t>
            </a:r>
            <a:r>
              <a:rPr lang="en-US" sz="1400" i="1" dirty="0"/>
              <a:t>of </a:t>
            </a:r>
            <a:r>
              <a:rPr lang="en-US" sz="1400" i="1" dirty="0" smtClean="0"/>
              <a:t>Sources of Radiation</a:t>
            </a:r>
            <a:r>
              <a:rPr lang="en-US" sz="1400" dirty="0"/>
              <a:t> publication by IAEA</a:t>
            </a:r>
            <a:endParaRPr lang="en-US" sz="1400" dirty="0" smtClean="0"/>
          </a:p>
          <a:p>
            <a:r>
              <a:rPr lang="en-US" sz="1400" dirty="0" smtClean="0"/>
              <a:t>IEC 1061:1991 </a:t>
            </a:r>
            <a:r>
              <a:rPr lang="en-US" sz="1400" i="1" dirty="0" err="1" smtClean="0"/>
              <a:t>Thermoluminescence</a:t>
            </a:r>
            <a:r>
              <a:rPr lang="en-US" sz="1400" i="1" dirty="0" smtClean="0"/>
              <a:t> Dosimetry Systems for Personal and Environmental Monitoring</a:t>
            </a:r>
            <a:r>
              <a:rPr lang="en-US" sz="1400" dirty="0" smtClean="0"/>
              <a:t> publication by IEC</a:t>
            </a:r>
          </a:p>
          <a:p>
            <a:r>
              <a:rPr lang="en-US" sz="1400" dirty="0" smtClean="0"/>
              <a:t>IEC 62387:2012 </a:t>
            </a:r>
            <a:r>
              <a:rPr lang="en-US" sz="1400" i="1" dirty="0" smtClean="0"/>
              <a:t>Radiation Protection Instrumentation-Passive Integrating Dosimetry System for Personal and Environment Monitoring of Photon and Beta Radiation</a:t>
            </a:r>
            <a:r>
              <a:rPr lang="en-US" sz="1400" dirty="0" smtClean="0"/>
              <a:t> publication by IEC</a:t>
            </a:r>
          </a:p>
          <a:p>
            <a:r>
              <a:rPr lang="en-US" sz="1400" dirty="0" smtClean="0"/>
              <a:t>ISO 9001:2015 </a:t>
            </a:r>
            <a:r>
              <a:rPr lang="en-US" sz="1400" i="1" dirty="0" smtClean="0"/>
              <a:t>Quality management system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30407"/>
              </p:ext>
            </p:extLst>
          </p:nvPr>
        </p:nvGraphicFramePr>
        <p:xfrm>
          <a:off x="11116492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6492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6.QA&amp;QC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02336" y="1610292"/>
            <a:ext cx="1698172" cy="12068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SSDL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69638" y="1860761"/>
            <a:ext cx="2195186" cy="1498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Transfer Dosimetry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97828" y="2064700"/>
            <a:ext cx="1698172" cy="12068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</a:t>
            </a:r>
          </a:p>
          <a:p>
            <a:pPr algn="ctr"/>
            <a:r>
              <a:rPr lang="en-US" dirty="0" smtClean="0"/>
              <a:t>SDL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96747" y="4331863"/>
            <a:ext cx="3685735" cy="1702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Calculation calibration factor for dosimeter</a:t>
            </a:r>
          </a:p>
          <a:p>
            <a:pPr algn="ctr"/>
            <a:endParaRPr lang="en-US" dirty="0"/>
          </a:p>
        </p:txBody>
      </p:sp>
      <p:cxnSp>
        <p:nvCxnSpPr>
          <p:cNvPr id="18" name="Elbow Connector 17"/>
          <p:cNvCxnSpPr>
            <a:stCxn id="4" idx="2"/>
            <a:endCxn id="7" idx="1"/>
          </p:cNvCxnSpPr>
          <p:nvPr/>
        </p:nvCxnSpPr>
        <p:spPr>
          <a:xfrm rot="16200000" flipH="1">
            <a:off x="991155" y="3077365"/>
            <a:ext cx="2365859" cy="18453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2482" y="2064700"/>
            <a:ext cx="48015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Every year, Internal SLD transferred standard with the system: Famer </a:t>
            </a:r>
            <a:r>
              <a:rPr lang="en-US" sz="2000" dirty="0" smtClean="0"/>
              <a:t>Dosimeter </a:t>
            </a:r>
            <a:r>
              <a:rPr lang="en-US" sz="2000" dirty="0" smtClean="0"/>
              <a:t>type 2570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 Monthly, a mount of powder CaSO4 and a few OSLDs irradiates with Cs-137. After then, calculation a calibration factor for dosimeters and readers.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For X-ray, dosimeters irradiates with X-ray narrow spectrum in SSDL,INST, Hanoi.</a:t>
            </a:r>
            <a:endParaRPr lang="en-US" sz="2000" dirty="0"/>
          </a:p>
        </p:txBody>
      </p:sp>
      <p:cxnSp>
        <p:nvCxnSpPr>
          <p:cNvPr id="30" name="Straight Arrow Connector 29"/>
          <p:cNvCxnSpPr>
            <a:stCxn id="6" idx="2"/>
          </p:cNvCxnSpPr>
          <p:nvPr/>
        </p:nvCxnSpPr>
        <p:spPr>
          <a:xfrm>
            <a:off x="5246914" y="3271507"/>
            <a:ext cx="0" cy="107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1476"/>
              </p:ext>
            </p:extLst>
          </p:nvPr>
        </p:nvGraphicFramePr>
        <p:xfrm>
          <a:off x="11193503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3503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1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6. QA&amp;QC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11664" y="1335769"/>
            <a:ext cx="48015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Every year, Vietnam Agency of Radiation and Nuclear Safety (VARANS) co-operations with SSDL establish the inter-comparison with the facilities which perform external personal dosimetry.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Other hand, DNRI performed the inter-comparison established by OAP &amp; APANSA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129945" y="1587906"/>
            <a:ext cx="2481943" cy="953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VARANS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075578" y="2552178"/>
            <a:ext cx="195943" cy="737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4114008" y="2530810"/>
            <a:ext cx="180368" cy="75865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4572" y="3300145"/>
            <a:ext cx="5795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475145" y="3495082"/>
            <a:ext cx="1828800" cy="90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DNRI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34572" y="3495082"/>
            <a:ext cx="1828800" cy="90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</a:t>
            </a:r>
          </a:p>
          <a:p>
            <a:pPr algn="ctr"/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75114" y="1587907"/>
            <a:ext cx="1641069" cy="942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SSDL</a:t>
            </a:r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>
            <a:off x="2116183" y="2064700"/>
            <a:ext cx="1013762" cy="142923"/>
          </a:xfrm>
          <a:prstGeom prst="left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568" y="4655852"/>
            <a:ext cx="1982949" cy="14872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012" y="4445850"/>
            <a:ext cx="1506250" cy="190721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588455" y="3953022"/>
            <a:ext cx="731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15781"/>
              </p:ext>
            </p:extLst>
          </p:nvPr>
        </p:nvGraphicFramePr>
        <p:xfrm>
          <a:off x="11132160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Bitmap Image" r:id="rId5" imgW="4800000" imgH="3219899" progId="Paint.Picture">
                  <p:embed/>
                </p:oleObj>
              </mc:Choice>
              <mc:Fallback>
                <p:oleObj name="Bitmap Image" r:id="rId5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2160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7. Number of Service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4905" y="1899138"/>
            <a:ext cx="99599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Statistics in 2018:</a:t>
            </a:r>
          </a:p>
          <a:p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RPC </a:t>
            </a:r>
            <a:r>
              <a:rPr lang="en-US" sz="2000" dirty="0"/>
              <a:t>has provided service of external personnel dosimetry about </a:t>
            </a:r>
            <a:r>
              <a:rPr lang="en-US" sz="2000" dirty="0">
                <a:solidFill>
                  <a:srgbClr val="0070C0"/>
                </a:solidFill>
              </a:rPr>
              <a:t>5200 workers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70C0"/>
                </a:solidFill>
              </a:rPr>
              <a:t>470 radiation installations</a:t>
            </a:r>
            <a:r>
              <a:rPr lang="en-US" sz="2000" dirty="0"/>
              <a:t> in Vietnam.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Include: </a:t>
            </a:r>
            <a:r>
              <a:rPr lang="en-US" sz="2000" dirty="0" smtClean="0">
                <a:solidFill>
                  <a:srgbClr val="0070C0"/>
                </a:solidFill>
              </a:rPr>
              <a:t>317 </a:t>
            </a:r>
            <a:r>
              <a:rPr lang="en-US" sz="2000" dirty="0">
                <a:solidFill>
                  <a:srgbClr val="0070C0"/>
                </a:solidFill>
              </a:rPr>
              <a:t>OSLD </a:t>
            </a:r>
            <a:r>
              <a:rPr lang="en-US" sz="2000" dirty="0"/>
              <a:t>for workers who have radiation risk with unseal source (3 months/times); about </a:t>
            </a:r>
            <a:r>
              <a:rPr lang="en-US" sz="2000" dirty="0">
                <a:solidFill>
                  <a:srgbClr val="0070C0"/>
                </a:solidFill>
              </a:rPr>
              <a:t>5000 TLDs </a:t>
            </a:r>
            <a:r>
              <a:rPr lang="en-US" sz="2000" dirty="0"/>
              <a:t>for radiation staffs who work with seal source and environment monitoring in installations (3 months/times)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/>
              <a:t>Samsung Vietnam </a:t>
            </a:r>
            <a:r>
              <a:rPr lang="en-US" sz="2000" dirty="0" smtClean="0"/>
              <a:t>has the biggest number of radiation worker about </a:t>
            </a:r>
            <a:r>
              <a:rPr lang="en-US" sz="2000" dirty="0" smtClean="0">
                <a:solidFill>
                  <a:srgbClr val="00B0F0"/>
                </a:solidFill>
              </a:rPr>
              <a:t>1000</a:t>
            </a:r>
            <a:r>
              <a:rPr lang="en-US" sz="2000" dirty="0" smtClean="0"/>
              <a:t> staff (radiation risk: X-ray, use TLD).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28677"/>
              </p:ext>
            </p:extLst>
          </p:nvPr>
        </p:nvGraphicFramePr>
        <p:xfrm>
          <a:off x="11157240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7240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8. Problem/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56" y="2062625"/>
            <a:ext cx="11338560" cy="4572000"/>
          </a:xfrm>
        </p:spPr>
        <p:txBody>
          <a:bodyPr/>
          <a:lstStyle/>
          <a:p>
            <a:r>
              <a:rPr lang="en-US" dirty="0" smtClean="0"/>
              <a:t>Keeping the inter-comparison program and upgrade to more quantities </a:t>
            </a:r>
            <a:r>
              <a:rPr lang="en-US" dirty="0" err="1" smtClean="0"/>
              <a:t>Hp</a:t>
            </a:r>
            <a:r>
              <a:rPr lang="en-US" dirty="0" smtClean="0"/>
              <a:t>(3).</a:t>
            </a:r>
          </a:p>
          <a:p>
            <a:endParaRPr lang="en-US" dirty="0" smtClean="0"/>
          </a:p>
          <a:p>
            <a:r>
              <a:rPr lang="en-US" dirty="0"/>
              <a:t>For demand of radiotherapy in hospital, RPC needs support in external dosimetry with high energy beam.</a:t>
            </a:r>
          </a:p>
          <a:p>
            <a:endParaRPr lang="en-US" dirty="0" smtClean="0"/>
          </a:p>
          <a:p>
            <a:r>
              <a:rPr lang="en-US" dirty="0" smtClean="0"/>
              <a:t>In future, DNRI needs support about neutron dosimetry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75017"/>
              </p:ext>
            </p:extLst>
          </p:nvPr>
        </p:nvGraphicFramePr>
        <p:xfrm>
          <a:off x="11144178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178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3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6505"/>
            <a:ext cx="11952514" cy="6630866"/>
          </a:xfrm>
          <a:effectLst>
            <a:softEdge rad="38100"/>
          </a:effectLst>
        </p:spPr>
      </p:pic>
      <p:sp>
        <p:nvSpPr>
          <p:cNvPr id="2" name="TextBox 1"/>
          <p:cNvSpPr txBox="1"/>
          <p:nvPr/>
        </p:nvSpPr>
        <p:spPr>
          <a:xfrm>
            <a:off x="3853543" y="5839097"/>
            <a:ext cx="662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THANK YOU FOR YOUR ATTENTION 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</a:t>
            </a:r>
            <a:r>
              <a:rPr lang="en-US" b="1" dirty="0" smtClean="0"/>
              <a:t>History </a:t>
            </a:r>
            <a:r>
              <a:rPr lang="en-US" b="1" dirty="0" smtClean="0"/>
              <a:t>&amp; </a:t>
            </a:r>
            <a:r>
              <a:rPr lang="en-US" b="1" dirty="0" smtClean="0"/>
              <a:t>Organization Structure</a:t>
            </a:r>
            <a:endParaRPr lang="vi-VN" b="1" dirty="0"/>
          </a:p>
        </p:txBody>
      </p:sp>
      <p:sp>
        <p:nvSpPr>
          <p:cNvPr id="4" name="Right Arrow 3"/>
          <p:cNvSpPr/>
          <p:nvPr/>
        </p:nvSpPr>
        <p:spPr>
          <a:xfrm>
            <a:off x="3069119" y="3409228"/>
            <a:ext cx="7405255" cy="1939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1385454"/>
            <a:ext cx="2535383" cy="135421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1960 - 1968:</a:t>
            </a:r>
          </a:p>
          <a:p>
            <a:pPr algn="just"/>
            <a:r>
              <a:rPr lang="en-US" sz="1600" dirty="0" err="1" smtClean="0"/>
              <a:t>Dalat</a:t>
            </a:r>
            <a:r>
              <a:rPr lang="en-US" sz="1600" dirty="0" smtClean="0"/>
              <a:t> Nuclear Reactor (DNR)  was build by US &amp; South VN </a:t>
            </a:r>
            <a:r>
              <a:rPr lang="en-US" sz="1600" dirty="0" err="1" smtClean="0"/>
              <a:t>gov</a:t>
            </a:r>
            <a:endParaRPr lang="en-US" sz="1600" dirty="0" smtClean="0"/>
          </a:p>
          <a:p>
            <a:pPr algn="just"/>
            <a:r>
              <a:rPr lang="en-US" sz="1600" dirty="0" smtClean="0"/>
              <a:t>(TRIGA Mark II; 250 kW)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378863" y="3453373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5" idx="2"/>
            <a:endCxn id="6" idx="7"/>
          </p:cNvCxnSpPr>
          <p:nvPr/>
        </p:nvCxnSpPr>
        <p:spPr>
          <a:xfrm>
            <a:off x="1461656" y="2739671"/>
            <a:ext cx="11811" cy="72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89699" y="3458908"/>
            <a:ext cx="1579420" cy="9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lowchart: Connector 14"/>
          <p:cNvSpPr/>
          <p:nvPr/>
        </p:nvSpPr>
        <p:spPr>
          <a:xfrm>
            <a:off x="3861493" y="3450791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901701" y="4075315"/>
            <a:ext cx="2340598" cy="11079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1968 - 1975:</a:t>
            </a:r>
          </a:p>
          <a:p>
            <a:pPr algn="just"/>
            <a:r>
              <a:rPr lang="en-US" sz="1600" dirty="0" smtClean="0"/>
              <a:t>Nuclear Reactor had stopped working for the War</a:t>
            </a:r>
            <a:endParaRPr lang="vi-VN" sz="1600" dirty="0"/>
          </a:p>
        </p:txBody>
      </p:sp>
      <p:cxnSp>
        <p:nvCxnSpPr>
          <p:cNvPr id="18" name="Straight Arrow Connector 17"/>
          <p:cNvCxnSpPr>
            <a:endCxn id="12" idx="2"/>
          </p:cNvCxnSpPr>
          <p:nvPr/>
        </p:nvCxnSpPr>
        <p:spPr>
          <a:xfrm flipV="1">
            <a:off x="2279409" y="3553512"/>
            <a:ext cx="0" cy="56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3520" y="1477786"/>
            <a:ext cx="2046780" cy="11079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Oct,9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,1979: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VN &amp; Soviet’s </a:t>
            </a:r>
            <a:r>
              <a:rPr lang="en-US" sz="1600" dirty="0" err="1" smtClean="0"/>
              <a:t>aggerment</a:t>
            </a:r>
            <a:r>
              <a:rPr lang="en-US" sz="1600" dirty="0" smtClean="0"/>
              <a:t>: Recovery to DNR</a:t>
            </a:r>
            <a:endParaRPr lang="vi-VN" sz="1600" dirty="0"/>
          </a:p>
        </p:txBody>
      </p:sp>
      <p:cxnSp>
        <p:nvCxnSpPr>
          <p:cNvPr id="22" name="Elbow Connector 21"/>
          <p:cNvCxnSpPr>
            <a:stCxn id="20" idx="2"/>
            <a:endCxn id="15" idx="0"/>
          </p:cNvCxnSpPr>
          <p:nvPr/>
        </p:nvCxnSpPr>
        <p:spPr>
          <a:xfrm rot="16200000" flipH="1">
            <a:off x="3484406" y="3018285"/>
            <a:ext cx="865009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4718628" y="3442676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3562361" y="4114262"/>
            <a:ext cx="2425700" cy="135421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1979 - 1983</a:t>
            </a:r>
            <a:r>
              <a:rPr lang="en-US" dirty="0" smtClean="0"/>
              <a:t>: </a:t>
            </a:r>
          </a:p>
          <a:p>
            <a:pPr algn="just"/>
            <a:r>
              <a:rPr lang="en-US" sz="1600" dirty="0" smtClean="0"/>
              <a:t>Recovery and expand DNR</a:t>
            </a:r>
          </a:p>
          <a:p>
            <a:pPr algn="just"/>
            <a:r>
              <a:rPr lang="en-US" sz="1600" dirty="0" smtClean="0"/>
              <a:t>(renamed IVV-9; 500 kW) </a:t>
            </a:r>
            <a:endParaRPr lang="vi-VN" sz="1600" dirty="0"/>
          </a:p>
        </p:txBody>
      </p:sp>
      <p:cxnSp>
        <p:nvCxnSpPr>
          <p:cNvPr id="28" name="Elbow Connector 27"/>
          <p:cNvCxnSpPr>
            <a:stCxn id="31" idx="0"/>
            <a:endCxn id="30" idx="4"/>
          </p:cNvCxnSpPr>
          <p:nvPr/>
        </p:nvCxnSpPr>
        <p:spPr>
          <a:xfrm rot="16200000" flipV="1">
            <a:off x="4494254" y="3833304"/>
            <a:ext cx="560750" cy="11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5152016" y="3450790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5097781" y="1477786"/>
            <a:ext cx="2855594" cy="11079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March, 20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1984: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Inaugural &amp; operation official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(renamed DNR to </a:t>
            </a:r>
            <a:r>
              <a:rPr lang="en-US" sz="1600" dirty="0" err="1">
                <a:solidFill>
                  <a:srgbClr val="0070C0"/>
                </a:solidFill>
              </a:rPr>
              <a:t>Dalat</a:t>
            </a:r>
            <a:r>
              <a:rPr lang="en-US" sz="1600" dirty="0">
                <a:solidFill>
                  <a:srgbClr val="0070C0"/>
                </a:solidFill>
              </a:rPr>
              <a:t> Nuclear Research Institute)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37" name="Elbow Connector 36"/>
          <p:cNvCxnSpPr>
            <a:stCxn id="35" idx="2"/>
            <a:endCxn id="34" idx="0"/>
          </p:cNvCxnSpPr>
          <p:nvPr/>
        </p:nvCxnSpPr>
        <p:spPr>
          <a:xfrm rot="5400000">
            <a:off x="5434002" y="2359214"/>
            <a:ext cx="865008" cy="13181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>
            <a:off x="7261793" y="3442676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/>
          <p:cNvSpPr txBox="1"/>
          <p:nvPr/>
        </p:nvSpPr>
        <p:spPr>
          <a:xfrm>
            <a:off x="6290521" y="4103352"/>
            <a:ext cx="2053380" cy="8617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2007 – 2011:</a:t>
            </a:r>
          </a:p>
          <a:p>
            <a:pPr algn="just"/>
            <a:r>
              <a:rPr lang="en-US" sz="1600" dirty="0" smtClean="0"/>
              <a:t>Fuel change HEU to LEU</a:t>
            </a:r>
            <a:endParaRPr lang="vi-VN" sz="1600" dirty="0"/>
          </a:p>
        </p:txBody>
      </p:sp>
      <p:cxnSp>
        <p:nvCxnSpPr>
          <p:cNvPr id="50" name="Straight Arrow Connector 49"/>
          <p:cNvCxnSpPr>
            <a:stCxn id="45" idx="0"/>
            <a:endCxn id="41" idx="4"/>
          </p:cNvCxnSpPr>
          <p:nvPr/>
        </p:nvCxnSpPr>
        <p:spPr>
          <a:xfrm flipV="1">
            <a:off x="7317211" y="3553512"/>
            <a:ext cx="0" cy="549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9323811" y="3456931"/>
            <a:ext cx="110836" cy="110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TextBox 51"/>
          <p:cNvSpPr txBox="1"/>
          <p:nvPr/>
        </p:nvSpPr>
        <p:spPr>
          <a:xfrm>
            <a:off x="8140397" y="1568613"/>
            <a:ext cx="2477664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Present(2019):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About 35 year development</a:t>
            </a:r>
            <a:endParaRPr lang="vi-VN" b="1" dirty="0">
              <a:solidFill>
                <a:srgbClr val="0070C0"/>
              </a:solidFill>
            </a:endParaRPr>
          </a:p>
        </p:txBody>
      </p:sp>
      <p:cxnSp>
        <p:nvCxnSpPr>
          <p:cNvPr id="54" name="Straight Arrow Connector 53"/>
          <p:cNvCxnSpPr>
            <a:stCxn id="52" idx="2"/>
            <a:endCxn id="51" idx="0"/>
          </p:cNvCxnSpPr>
          <p:nvPr/>
        </p:nvCxnSpPr>
        <p:spPr>
          <a:xfrm>
            <a:off x="9379229" y="2491943"/>
            <a:ext cx="0" cy="96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37700"/>
              </p:ext>
            </p:extLst>
          </p:nvPr>
        </p:nvGraphicFramePr>
        <p:xfrm>
          <a:off x="11091926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1926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1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1. History &amp; Organization Structure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Purpose: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Research and nuclear application: radioisotope production</a:t>
            </a:r>
            <a:r>
              <a:rPr lang="en-US" dirty="0"/>
              <a:t>, nuclear data </a:t>
            </a:r>
            <a:r>
              <a:rPr lang="en-US" dirty="0" smtClean="0"/>
              <a:t>analysis, chemical analysis, NAA, radiation protection service, environment analysis, biological, mutation radiation, radiation waste management, etc.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Structure of Organization:</a:t>
            </a:r>
          </a:p>
          <a:p>
            <a:pPr marL="0" indent="0">
              <a:buNone/>
            </a:pPr>
            <a:r>
              <a:rPr lang="en-US" dirty="0" err="1" smtClean="0"/>
              <a:t>Dalat</a:t>
            </a:r>
            <a:r>
              <a:rPr lang="en-US" dirty="0" smtClean="0"/>
              <a:t> NRI includes: </a:t>
            </a:r>
          </a:p>
          <a:p>
            <a:pPr>
              <a:buFontTx/>
              <a:buChar char="-"/>
            </a:pPr>
            <a:r>
              <a:rPr lang="en-US" dirty="0" smtClean="0"/>
              <a:t>9 research </a:t>
            </a:r>
            <a:r>
              <a:rPr lang="en-US" dirty="0"/>
              <a:t>center and 3 department</a:t>
            </a:r>
          </a:p>
          <a:p>
            <a:pPr>
              <a:buFontTx/>
              <a:buChar char="-"/>
            </a:pPr>
            <a:r>
              <a:rPr lang="en-US" dirty="0" smtClean="0"/>
              <a:t>145 radiation staff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00344"/>
              </p:ext>
            </p:extLst>
          </p:nvPr>
        </p:nvGraphicFramePr>
        <p:xfrm>
          <a:off x="11194978" y="176348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4800000" imgH="3219899" progId="Paint.Picture">
                  <p:embed/>
                </p:oleObj>
              </mc:Choice>
              <mc:Fallback>
                <p:oleObj name="Bitmap Image" r:id="rId4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4978" y="176348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8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025237" y="146050"/>
            <a:ext cx="10141527" cy="6010275"/>
            <a:chOff x="471055" y="146050"/>
            <a:chExt cx="10141527" cy="6010275"/>
          </a:xfrm>
        </p:grpSpPr>
        <p:sp>
          <p:nvSpPr>
            <p:cNvPr id="4" name="Rectangle 3"/>
            <p:cNvSpPr/>
            <p:nvPr/>
          </p:nvSpPr>
          <p:spPr>
            <a:xfrm>
              <a:off x="4533900" y="146050"/>
              <a:ext cx="1943100" cy="844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LEADERSHIP</a:t>
              </a:r>
              <a:endParaRPr lang="vi-V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055" y="831850"/>
              <a:ext cx="3123045" cy="5314950"/>
              <a:chOff x="1880755" y="1422400"/>
              <a:chExt cx="3123045" cy="53149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80755" y="1422400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Reactor Center</a:t>
                </a:r>
                <a:endParaRPr lang="vi-VN" sz="20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80755" y="3263900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Analysis Center</a:t>
                </a:r>
                <a:endParaRPr lang="vi-VN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880755" y="4139045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Biological Center</a:t>
                </a:r>
                <a:endParaRPr lang="vi-VN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80755" y="5962650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Planning &amp; International Cooperation Department</a:t>
                </a:r>
                <a:endParaRPr lang="vi-VN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80755" y="2330450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Center for Research and Production of </a:t>
                </a:r>
                <a:r>
                  <a:rPr lang="en-US" sz="1600" dirty="0" smtClean="0"/>
                  <a:t>Radioisotope</a:t>
                </a:r>
                <a:endParaRPr lang="vi-VN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80755" y="5060950"/>
                <a:ext cx="3123045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Administrative Department</a:t>
                </a:r>
                <a:endParaRPr lang="vi-VN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26300" y="841375"/>
              <a:ext cx="3386282" cy="5314950"/>
              <a:chOff x="3302000" y="1422400"/>
              <a:chExt cx="3386282" cy="53149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302000" y="1422400"/>
                <a:ext cx="3386282" cy="7747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Radiation Protection Center</a:t>
                </a:r>
                <a:endParaRPr lang="vi-VN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02000" y="3263900"/>
                <a:ext cx="3386282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Environment Center</a:t>
                </a:r>
                <a:endParaRPr lang="vi-VN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02000" y="4152900"/>
                <a:ext cx="3386282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Radiation Technical Center</a:t>
                </a:r>
                <a:endParaRPr lang="vi-VN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02000" y="5962650"/>
                <a:ext cx="3386282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Quality management Department</a:t>
                </a:r>
                <a:endParaRPr lang="vi-VN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02000" y="2330450"/>
                <a:ext cx="3386282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Physical &amp; Electronics Center</a:t>
                </a:r>
                <a:endParaRPr lang="vi-VN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02000" y="5060950"/>
                <a:ext cx="3386282" cy="774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Education Center</a:t>
                </a:r>
                <a:endParaRPr lang="vi-VN" dirty="0"/>
              </a:p>
            </p:txBody>
          </p:sp>
        </p:grpSp>
        <p:cxnSp>
          <p:nvCxnSpPr>
            <p:cNvPr id="22" name="Straight Connector 21"/>
            <p:cNvCxnSpPr>
              <a:stCxn id="4" idx="2"/>
            </p:cNvCxnSpPr>
            <p:nvPr/>
          </p:nvCxnSpPr>
          <p:spPr>
            <a:xfrm>
              <a:off x="5505450" y="990600"/>
              <a:ext cx="0" cy="4778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18" idx="1"/>
            </p:cNvCxnSpPr>
            <p:nvPr/>
          </p:nvCxnSpPr>
          <p:spPr>
            <a:xfrm>
              <a:off x="3594100" y="5759450"/>
              <a:ext cx="363220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3"/>
              <a:endCxn id="20" idx="1"/>
            </p:cNvCxnSpPr>
            <p:nvPr/>
          </p:nvCxnSpPr>
          <p:spPr>
            <a:xfrm>
              <a:off x="3594100" y="4857750"/>
              <a:ext cx="363220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3"/>
              <a:endCxn id="17" idx="1"/>
            </p:cNvCxnSpPr>
            <p:nvPr/>
          </p:nvCxnSpPr>
          <p:spPr>
            <a:xfrm>
              <a:off x="3594100" y="3935845"/>
              <a:ext cx="3632200" cy="23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3"/>
              <a:endCxn id="16" idx="1"/>
            </p:cNvCxnSpPr>
            <p:nvPr/>
          </p:nvCxnSpPr>
          <p:spPr>
            <a:xfrm>
              <a:off x="3594100" y="3060700"/>
              <a:ext cx="363220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3"/>
              <a:endCxn id="19" idx="1"/>
            </p:cNvCxnSpPr>
            <p:nvPr/>
          </p:nvCxnSpPr>
          <p:spPr>
            <a:xfrm>
              <a:off x="3594100" y="2127250"/>
              <a:ext cx="3632200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5" idx="0"/>
            </p:cNvCxnSpPr>
            <p:nvPr/>
          </p:nvCxnSpPr>
          <p:spPr>
            <a:xfrm rot="5400000" flipH="1" flipV="1">
              <a:off x="3151479" y="-550571"/>
              <a:ext cx="263521" cy="250132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4" idx="3"/>
              <a:endCxn id="15" idx="0"/>
            </p:cNvCxnSpPr>
            <p:nvPr/>
          </p:nvCxnSpPr>
          <p:spPr>
            <a:xfrm>
              <a:off x="6477000" y="568325"/>
              <a:ext cx="2442441" cy="2730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70495"/>
              </p:ext>
            </p:extLst>
          </p:nvPr>
        </p:nvGraphicFramePr>
        <p:xfrm>
          <a:off x="11166764" y="181972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6764" y="181972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8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2. </a:t>
            </a:r>
            <a:r>
              <a:rPr lang="en-US" b="1" dirty="0" smtClean="0"/>
              <a:t>Facilities and environment condition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958122"/>
            <a:ext cx="11338560" cy="4572000"/>
          </a:xfrm>
        </p:spPr>
        <p:txBody>
          <a:bodyPr/>
          <a:lstStyle/>
          <a:p>
            <a:r>
              <a:rPr lang="en-US" dirty="0" smtClean="0"/>
              <a:t>Radiation risk: neutron; gamma; beta; alpha &amp; beta and X-ray</a:t>
            </a:r>
          </a:p>
          <a:p>
            <a:r>
              <a:rPr lang="en-US" dirty="0" smtClean="0"/>
              <a:t>Radiation protection center (RPC) responses radiation protection activities in DNRI</a:t>
            </a:r>
          </a:p>
          <a:p>
            <a:r>
              <a:rPr lang="en-US" dirty="0" smtClean="0"/>
              <a:t>RPC includes 15 people, separate 2 teams: internal personnel dosimetry &amp; external personnel dosimetry.</a:t>
            </a:r>
          </a:p>
          <a:p>
            <a:r>
              <a:rPr lang="en-US" dirty="0" smtClean="0"/>
              <a:t>Main work include: routine task in DNRI &amp; service for other </a:t>
            </a:r>
            <a:r>
              <a:rPr lang="en-US" dirty="0" smtClean="0"/>
              <a:t>facilities in </a:t>
            </a:r>
            <a:r>
              <a:rPr lang="en-US" dirty="0" smtClean="0"/>
              <a:t>radiation protection filed</a:t>
            </a:r>
          </a:p>
          <a:p>
            <a:pPr marL="0" indent="0">
              <a:buNone/>
            </a:pPr>
            <a:endParaRPr lang="vi-V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05597"/>
              </p:ext>
            </p:extLst>
          </p:nvPr>
        </p:nvGraphicFramePr>
        <p:xfrm>
          <a:off x="11179303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9303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Radiation Protection center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383357"/>
            <a:ext cx="11567992" cy="4832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RPC performs routine task</a:t>
            </a:r>
            <a:r>
              <a:rPr lang="en-US" dirty="0"/>
              <a:t> </a:t>
            </a:r>
            <a:r>
              <a:rPr lang="en-US" dirty="0" smtClean="0"/>
              <a:t>(in DNRI):</a:t>
            </a:r>
          </a:p>
          <a:p>
            <a:pPr>
              <a:buFontTx/>
              <a:buChar char="-"/>
            </a:pPr>
            <a:r>
              <a:rPr lang="en-US" dirty="0" smtClean="0"/>
              <a:t>Radiation monitoring in reactor area and laboratories</a:t>
            </a:r>
          </a:p>
          <a:p>
            <a:pPr>
              <a:buFontTx/>
              <a:buChar char="-"/>
            </a:pPr>
            <a:r>
              <a:rPr lang="en-US" dirty="0" smtClean="0"/>
              <a:t>Contaminate control, emission concentration control</a:t>
            </a:r>
          </a:p>
          <a:p>
            <a:pPr>
              <a:buFontTx/>
              <a:buChar char="-"/>
            </a:pPr>
            <a:r>
              <a:rPr lang="en-US" dirty="0" smtClean="0"/>
              <a:t>Accounting &amp; management for radiation source</a:t>
            </a:r>
          </a:p>
          <a:p>
            <a:pPr>
              <a:buFontTx/>
              <a:buChar char="-"/>
            </a:pPr>
            <a:r>
              <a:rPr lang="en-US" dirty="0" smtClean="0"/>
              <a:t>Measure &amp; management for individual dose for radiation staff</a:t>
            </a:r>
          </a:p>
          <a:p>
            <a:pPr>
              <a:buFontTx/>
              <a:buChar char="-"/>
            </a:pPr>
            <a:r>
              <a:rPr lang="en-US" dirty="0" smtClean="0"/>
              <a:t>Operation for internal standard </a:t>
            </a:r>
            <a:r>
              <a:rPr lang="en-US" dirty="0" err="1" smtClean="0"/>
              <a:t>dosimetry</a:t>
            </a:r>
            <a:r>
              <a:rPr lang="en-US" dirty="0" smtClean="0"/>
              <a:t> laboratory</a:t>
            </a:r>
          </a:p>
          <a:p>
            <a:pPr marL="0" indent="0">
              <a:buNone/>
            </a:pPr>
            <a:r>
              <a:rPr lang="en-US" dirty="0" smtClean="0"/>
              <a:t>RPC services (other facilities):</a:t>
            </a:r>
          </a:p>
          <a:p>
            <a:pPr>
              <a:buFontTx/>
              <a:buChar char="-"/>
            </a:pPr>
            <a:r>
              <a:rPr lang="en-US" dirty="0" smtClean="0"/>
              <a:t>Verification </a:t>
            </a:r>
            <a:r>
              <a:rPr lang="en-US" dirty="0"/>
              <a:t>&amp; </a:t>
            </a:r>
            <a:r>
              <a:rPr lang="en-US" dirty="0" smtClean="0"/>
              <a:t>accreditation for diagnostic imaging devices (X-ray machine,  CT…)</a:t>
            </a:r>
          </a:p>
          <a:p>
            <a:pPr>
              <a:buFontTx/>
              <a:buChar char="-"/>
            </a:pPr>
            <a:r>
              <a:rPr lang="en-US" dirty="0" smtClean="0"/>
              <a:t>Radiation safety assessment for radiation facilities</a:t>
            </a:r>
          </a:p>
          <a:p>
            <a:pPr>
              <a:buFontTx/>
              <a:buChar char="-"/>
            </a:pPr>
            <a:r>
              <a:rPr lang="en-US" dirty="0" smtClean="0"/>
              <a:t>Measure &amp; management for individual dose for radiation facilities.</a:t>
            </a:r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09990"/>
              </p:ext>
            </p:extLst>
          </p:nvPr>
        </p:nvGraphicFramePr>
        <p:xfrm>
          <a:off x="11189278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9278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3. Dosimetry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Internal personnel dosimetry:</a:t>
            </a:r>
          </a:p>
          <a:p>
            <a:pPr marL="0" indent="0">
              <a:buNone/>
            </a:pPr>
            <a:r>
              <a:rPr lang="en-US" dirty="0" smtClean="0"/>
              <a:t> Measure unsealed radioisotopes of I-131, P-32 by the methods of measuring radioactive activities in human urine. Monthly, monitoring internal dose for 15 workers who produced and extracted radioisotopes in DNRI.</a:t>
            </a:r>
          </a:p>
          <a:p>
            <a:r>
              <a:rPr lang="en-US" dirty="0" smtClean="0"/>
              <a:t>External personnel dosimetry: </a:t>
            </a:r>
          </a:p>
          <a:p>
            <a:pPr marL="0" indent="0">
              <a:buNone/>
            </a:pPr>
            <a:r>
              <a:rPr lang="en-US" dirty="0" smtClean="0"/>
              <a:t>RPC manufactures </a:t>
            </a:r>
            <a:r>
              <a:rPr lang="en-US" dirty="0" err="1"/>
              <a:t>T</a:t>
            </a:r>
            <a:r>
              <a:rPr lang="en-US" dirty="0" err="1" smtClean="0"/>
              <a:t>hermoluminescent</a:t>
            </a:r>
            <a:r>
              <a:rPr lang="en-US" dirty="0" smtClean="0"/>
              <a:t> dosimeter using CaSO4:Dy which measured </a:t>
            </a:r>
            <a:r>
              <a:rPr lang="en-US" dirty="0" err="1" smtClean="0"/>
              <a:t>Hp</a:t>
            </a:r>
            <a:r>
              <a:rPr lang="en-US" dirty="0" smtClean="0"/>
              <a:t>(10) quantity.</a:t>
            </a:r>
          </a:p>
          <a:p>
            <a:pPr marL="0" indent="0">
              <a:buNone/>
            </a:pPr>
            <a:r>
              <a:rPr lang="en-US" dirty="0" smtClean="0"/>
              <a:t>In 2017, RPC startup the </a:t>
            </a:r>
            <a:r>
              <a:rPr lang="en-US" dirty="0" err="1" smtClean="0"/>
              <a:t>Landauer</a:t>
            </a:r>
            <a:r>
              <a:rPr lang="en-US" dirty="0" smtClean="0"/>
              <a:t> </a:t>
            </a:r>
            <a:r>
              <a:rPr lang="en-US" dirty="0" err="1" smtClean="0"/>
              <a:t>Inlight</a:t>
            </a:r>
            <a:r>
              <a:rPr lang="en-US" dirty="0" smtClean="0"/>
              <a:t> </a:t>
            </a:r>
            <a:r>
              <a:rPr lang="en-US" dirty="0" err="1" smtClean="0"/>
              <a:t>Dosmimeter</a:t>
            </a:r>
            <a:r>
              <a:rPr lang="en-US" dirty="0" smtClean="0"/>
              <a:t> system with Optically stimulated luminescence which measured </a:t>
            </a:r>
            <a:r>
              <a:rPr lang="en-US" dirty="0" err="1" smtClean="0"/>
              <a:t>Hp</a:t>
            </a:r>
            <a:r>
              <a:rPr lang="en-US" dirty="0" smtClean="0"/>
              <a:t>(0.07); </a:t>
            </a:r>
            <a:r>
              <a:rPr lang="en-US" dirty="0" err="1" smtClean="0"/>
              <a:t>Hp</a:t>
            </a:r>
            <a:r>
              <a:rPr lang="en-US" dirty="0" smtClean="0"/>
              <a:t>(3)&amp;</a:t>
            </a:r>
            <a:r>
              <a:rPr lang="en-US" dirty="0" err="1" smtClean="0"/>
              <a:t>Hp</a:t>
            </a:r>
            <a:r>
              <a:rPr lang="en-US" dirty="0" smtClean="0"/>
              <a:t>(10)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44120"/>
              </p:ext>
            </p:extLst>
          </p:nvPr>
        </p:nvGraphicFramePr>
        <p:xfrm>
          <a:off x="11193817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3" imgW="4800000" imgH="3219899" progId="Paint.Picture">
                  <p:embed/>
                </p:oleObj>
              </mc:Choice>
              <mc:Fallback>
                <p:oleObj name="Bitmap Image" r:id="rId3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3817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4.Equipment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93415" y="2204438"/>
            <a:ext cx="5298585" cy="33166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Internal personnel dosimetry:</a:t>
            </a:r>
          </a:p>
          <a:p>
            <a:pPr marL="0" indent="0">
              <a:buNone/>
            </a:pPr>
            <a:r>
              <a:rPr lang="en-US" dirty="0" smtClean="0"/>
              <a:t>- Use Prompt Gama Activation Analysis (PGAA) methods with </a:t>
            </a:r>
            <a:r>
              <a:rPr lang="en-US" dirty="0" err="1" smtClean="0"/>
              <a:t>HPGe</a:t>
            </a:r>
            <a:r>
              <a:rPr lang="en-US" dirty="0" smtClean="0"/>
              <a:t> detector and low background</a:t>
            </a:r>
          </a:p>
          <a:p>
            <a:pPr marL="0" indent="0">
              <a:buNone/>
            </a:pPr>
            <a:r>
              <a:rPr lang="en-US" dirty="0" smtClean="0"/>
              <a:t>- Could be determine radioactivity in worker’ urine in DNRI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1923995"/>
            <a:ext cx="6491079" cy="387754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48238"/>
              </p:ext>
            </p:extLst>
          </p:nvPr>
        </p:nvGraphicFramePr>
        <p:xfrm>
          <a:off x="11197590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 Image" r:id="rId4" imgW="4800000" imgH="3219899" progId="Paint.Picture">
                  <p:embed/>
                </p:oleObj>
              </mc:Choice>
              <mc:Fallback>
                <p:oleObj name="Bitmap Image" r:id="rId4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7590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4.Equipment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539044" y="1499348"/>
            <a:ext cx="3401945" cy="213135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External personnel dosimetry:</a:t>
            </a:r>
          </a:p>
          <a:p>
            <a:pPr marL="0" indent="0">
              <a:buNone/>
            </a:pPr>
            <a:r>
              <a:rPr lang="en-US" dirty="0" smtClean="0"/>
              <a:t>- TLD CaSO4:Dy  powder manufactured by RPC, the reader use </a:t>
            </a:r>
            <a:r>
              <a:rPr lang="en-US" dirty="0" err="1" smtClean="0"/>
              <a:t>Rexon</a:t>
            </a:r>
            <a:r>
              <a:rPr lang="en-US" dirty="0" smtClean="0"/>
              <a:t> UL-320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29" y="987552"/>
            <a:ext cx="3242492" cy="3336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" y="987552"/>
            <a:ext cx="5049179" cy="5157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9506" y="4477871"/>
            <a:ext cx="6064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Could be determine quantity </a:t>
            </a:r>
            <a:r>
              <a:rPr lang="en-US" sz="2400" dirty="0" err="1" smtClean="0"/>
              <a:t>Hp</a:t>
            </a:r>
            <a:r>
              <a:rPr lang="en-US" sz="2400" dirty="0" smtClean="0"/>
              <a:t>(10), </a:t>
            </a:r>
          </a:p>
          <a:p>
            <a:r>
              <a:rPr lang="en-US" sz="2400" dirty="0" smtClean="0"/>
              <a:t>- Each month, calibration factor determine by Cs-137 in the internal standard dose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29842"/>
              </p:ext>
            </p:extLst>
          </p:nvPr>
        </p:nvGraphicFramePr>
        <p:xfrm>
          <a:off x="11172793" y="228600"/>
          <a:ext cx="781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map Image" r:id="rId5" imgW="4800000" imgH="3219899" progId="Paint.Picture">
                  <p:embed/>
                </p:oleObj>
              </mc:Choice>
              <mc:Fallback>
                <p:oleObj name="Bitmap Image" r:id="rId5" imgW="4800000" imgH="321989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2793" y="228600"/>
                        <a:ext cx="7810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866</TotalTime>
  <Words>901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Centaur</vt:lpstr>
      <vt:lpstr>Georgia</vt:lpstr>
      <vt:lpstr>Times New Roman</vt:lpstr>
      <vt:lpstr>Wingdings</vt:lpstr>
      <vt:lpstr>Wingdings 2</vt:lpstr>
      <vt:lpstr>Civic</vt:lpstr>
      <vt:lpstr>Bitmap Image</vt:lpstr>
      <vt:lpstr>Report: Dosimetry activities in Dalat Nuclear Research Institutes </vt:lpstr>
      <vt:lpstr>1. History &amp; Organization Structure</vt:lpstr>
      <vt:lpstr>1. History &amp; Organization Structure</vt:lpstr>
      <vt:lpstr>PowerPoint Presentation</vt:lpstr>
      <vt:lpstr>2. Facilities and environment condition</vt:lpstr>
      <vt:lpstr>Radiation Protection center</vt:lpstr>
      <vt:lpstr>3. Dosimetry method</vt:lpstr>
      <vt:lpstr>4.Equipment</vt:lpstr>
      <vt:lpstr>4.Equipment</vt:lpstr>
      <vt:lpstr>4.Equipment</vt:lpstr>
      <vt:lpstr>5. Metrological Traceability</vt:lpstr>
      <vt:lpstr>6.QA&amp;QC</vt:lpstr>
      <vt:lpstr>6. QA&amp;QC</vt:lpstr>
      <vt:lpstr>7. Number of Service</vt:lpstr>
      <vt:lpstr>8. Problem/ Needs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 Le</dc:creator>
  <cp:lastModifiedBy>Phong Le</cp:lastModifiedBy>
  <cp:revision>66</cp:revision>
  <dcterms:created xsi:type="dcterms:W3CDTF">2019-03-12T09:26:13Z</dcterms:created>
  <dcterms:modified xsi:type="dcterms:W3CDTF">2019-03-15T03:35:33Z</dcterms:modified>
</cp:coreProperties>
</file>